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8" r:id="rId5"/>
    <p:sldId id="279" r:id="rId6"/>
    <p:sldId id="259" r:id="rId7"/>
    <p:sldId id="260" r:id="rId8"/>
    <p:sldId id="261" r:id="rId9"/>
    <p:sldId id="280" r:id="rId10"/>
    <p:sldId id="262" r:id="rId11"/>
    <p:sldId id="281" r:id="rId12"/>
    <p:sldId id="263" r:id="rId13"/>
    <p:sldId id="264" r:id="rId14"/>
    <p:sldId id="265" r:id="rId15"/>
    <p:sldId id="266" r:id="rId16"/>
    <p:sldId id="282" r:id="rId17"/>
    <p:sldId id="267"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205781-2529-4D61-A141-CE6C8AB0FA2E}" type="doc">
      <dgm:prSet loTypeId="urn:microsoft.com/office/officeart/2005/8/layout/hierarchy3" loCatId="list" qsTypeId="urn:microsoft.com/office/officeart/2005/8/quickstyle/3d2" qsCatId="3D" csTypeId="urn:microsoft.com/office/officeart/2005/8/colors/colorful1" csCatId="colorful" phldr="1"/>
      <dgm:spPr/>
      <dgm:t>
        <a:bodyPr/>
        <a:lstStyle/>
        <a:p>
          <a:endParaRPr lang="en-US"/>
        </a:p>
      </dgm:t>
    </dgm:pt>
    <dgm:pt modelId="{8E3350D1-18B8-4446-B173-8537DBECAA5E}">
      <dgm:prSet phldrT="[Text]"/>
      <dgm:spPr/>
      <dgm:t>
        <a:bodyPr/>
        <a:lstStyle/>
        <a:p>
          <a:r>
            <a:rPr lang="ar-EG" b="1" dirty="0" smtClean="0"/>
            <a:t>طبيعة  الساحل</a:t>
          </a:r>
          <a:endParaRPr lang="en-US" b="1" dirty="0"/>
        </a:p>
      </dgm:t>
    </dgm:pt>
    <dgm:pt modelId="{491DC763-A4BB-48B5-B741-82258FCA1987}" type="parTrans" cxnId="{B0A20435-05F2-459E-889B-82312593A452}">
      <dgm:prSet/>
      <dgm:spPr/>
      <dgm:t>
        <a:bodyPr/>
        <a:lstStyle/>
        <a:p>
          <a:endParaRPr lang="en-US" b="1"/>
        </a:p>
      </dgm:t>
    </dgm:pt>
    <dgm:pt modelId="{8936FDF5-682E-4CB5-B257-EFC1B00C8CE2}" type="sibTrans" cxnId="{B0A20435-05F2-459E-889B-82312593A452}">
      <dgm:prSet/>
      <dgm:spPr/>
      <dgm:t>
        <a:bodyPr/>
        <a:lstStyle/>
        <a:p>
          <a:endParaRPr lang="en-US" b="1"/>
        </a:p>
      </dgm:t>
    </dgm:pt>
    <dgm:pt modelId="{653EBEDC-39BC-4678-91FC-AF3CECDB7A63}">
      <dgm:prSet phldrT="[Text]"/>
      <dgm:spPr/>
      <dgm:t>
        <a:bodyPr/>
        <a:lstStyle/>
        <a:p>
          <a:r>
            <a:rPr lang="ar-EG" b="1" dirty="0" smtClean="0"/>
            <a:t>التركيب الصخرى</a:t>
          </a:r>
          <a:endParaRPr lang="en-US" b="1" dirty="0"/>
        </a:p>
      </dgm:t>
    </dgm:pt>
    <dgm:pt modelId="{09462F1B-3B57-4147-8D04-6D0031562EA7}" type="parTrans" cxnId="{35133C67-3C4F-47D1-9ABC-9DADCDDFF557}">
      <dgm:prSet/>
      <dgm:spPr/>
      <dgm:t>
        <a:bodyPr/>
        <a:lstStyle/>
        <a:p>
          <a:endParaRPr lang="en-US" b="1"/>
        </a:p>
      </dgm:t>
    </dgm:pt>
    <dgm:pt modelId="{DD011B05-970A-4859-976F-63990052E95D}" type="sibTrans" cxnId="{35133C67-3C4F-47D1-9ABC-9DADCDDFF557}">
      <dgm:prSet/>
      <dgm:spPr/>
      <dgm:t>
        <a:bodyPr/>
        <a:lstStyle/>
        <a:p>
          <a:endParaRPr lang="en-US" b="1"/>
        </a:p>
      </dgm:t>
    </dgm:pt>
    <dgm:pt modelId="{9C5F8C97-AC44-46D8-9492-0EF9DACCB31B}">
      <dgm:prSet phldrT="[Text]"/>
      <dgm:spPr/>
      <dgm:t>
        <a:bodyPr/>
        <a:lstStyle/>
        <a:p>
          <a:r>
            <a:rPr lang="ar-EG" b="1" dirty="0" smtClean="0"/>
            <a:t>توجيه الساحل</a:t>
          </a:r>
          <a:endParaRPr lang="en-US" b="1" dirty="0"/>
        </a:p>
      </dgm:t>
    </dgm:pt>
    <dgm:pt modelId="{4027E062-6E98-4269-959F-1448CF2DFE11}" type="parTrans" cxnId="{A52D02FA-9899-4C7B-8CE2-F36271B116B0}">
      <dgm:prSet/>
      <dgm:spPr/>
      <dgm:t>
        <a:bodyPr/>
        <a:lstStyle/>
        <a:p>
          <a:endParaRPr lang="en-US" b="1"/>
        </a:p>
      </dgm:t>
    </dgm:pt>
    <dgm:pt modelId="{B2F87E25-ADC3-4351-ACBF-F77609BBC53C}" type="sibTrans" cxnId="{A52D02FA-9899-4C7B-8CE2-F36271B116B0}">
      <dgm:prSet/>
      <dgm:spPr/>
      <dgm:t>
        <a:bodyPr/>
        <a:lstStyle/>
        <a:p>
          <a:endParaRPr lang="en-US" b="1"/>
        </a:p>
      </dgm:t>
    </dgm:pt>
    <dgm:pt modelId="{E92546B1-033D-42C7-A7B2-E5D888458821}">
      <dgm:prSet phldrT="[Text]"/>
      <dgm:spPr/>
      <dgm:t>
        <a:bodyPr/>
        <a:lstStyle/>
        <a:p>
          <a:r>
            <a:rPr lang="ar-EG" b="1" dirty="0" smtClean="0"/>
            <a:t>حركة مياه البحر</a:t>
          </a:r>
          <a:endParaRPr lang="en-US" b="1" dirty="0"/>
        </a:p>
      </dgm:t>
    </dgm:pt>
    <dgm:pt modelId="{F561290D-BE14-43A5-A690-9FEC9AB455BF}" type="parTrans" cxnId="{9AB36F19-DD60-44FA-AABF-C8C3AF7FE634}">
      <dgm:prSet/>
      <dgm:spPr/>
      <dgm:t>
        <a:bodyPr/>
        <a:lstStyle/>
        <a:p>
          <a:endParaRPr lang="en-US" b="1"/>
        </a:p>
      </dgm:t>
    </dgm:pt>
    <dgm:pt modelId="{1728ABD4-E734-44EA-9C71-0E5E5BD16113}" type="sibTrans" cxnId="{9AB36F19-DD60-44FA-AABF-C8C3AF7FE634}">
      <dgm:prSet/>
      <dgm:spPr/>
      <dgm:t>
        <a:bodyPr/>
        <a:lstStyle/>
        <a:p>
          <a:endParaRPr lang="en-US" b="1"/>
        </a:p>
      </dgm:t>
    </dgm:pt>
    <dgm:pt modelId="{52399518-F59B-42FB-984C-531D67167B39}">
      <dgm:prSet phldrT="[Text]"/>
      <dgm:spPr/>
      <dgm:t>
        <a:bodyPr/>
        <a:lstStyle/>
        <a:p>
          <a:r>
            <a:rPr lang="ar-EG" b="1" dirty="0" smtClean="0"/>
            <a:t>الأمواج</a:t>
          </a:r>
          <a:endParaRPr lang="en-US" b="1" dirty="0"/>
        </a:p>
      </dgm:t>
    </dgm:pt>
    <dgm:pt modelId="{4F49B773-556D-4DD8-87EE-511095B83085}" type="parTrans" cxnId="{D18929B0-15D1-4B2E-A84A-42350DBF9731}">
      <dgm:prSet/>
      <dgm:spPr/>
      <dgm:t>
        <a:bodyPr/>
        <a:lstStyle/>
        <a:p>
          <a:endParaRPr lang="en-US" b="1"/>
        </a:p>
      </dgm:t>
    </dgm:pt>
    <dgm:pt modelId="{2B2D6525-D7D8-4B65-A6A2-8A5A489D4036}" type="sibTrans" cxnId="{D18929B0-15D1-4B2E-A84A-42350DBF9731}">
      <dgm:prSet/>
      <dgm:spPr/>
      <dgm:t>
        <a:bodyPr/>
        <a:lstStyle/>
        <a:p>
          <a:endParaRPr lang="en-US" b="1"/>
        </a:p>
      </dgm:t>
    </dgm:pt>
    <dgm:pt modelId="{6CD7815A-3D74-446E-832A-725A96822C8F}">
      <dgm:prSet phldrT="[Text]"/>
      <dgm:spPr/>
      <dgm:t>
        <a:bodyPr/>
        <a:lstStyle/>
        <a:p>
          <a:r>
            <a:rPr lang="ar-EG" b="1" dirty="0" smtClean="0"/>
            <a:t>المد والجزر</a:t>
          </a:r>
          <a:endParaRPr lang="en-US" b="1" dirty="0"/>
        </a:p>
      </dgm:t>
    </dgm:pt>
    <dgm:pt modelId="{F892DE18-AE74-473D-99D2-99E64D1713AD}" type="parTrans" cxnId="{28E4CB72-2DCC-4496-9BC5-553C464CA7B1}">
      <dgm:prSet/>
      <dgm:spPr/>
      <dgm:t>
        <a:bodyPr/>
        <a:lstStyle/>
        <a:p>
          <a:endParaRPr lang="en-US" b="1"/>
        </a:p>
      </dgm:t>
    </dgm:pt>
    <dgm:pt modelId="{428A055C-0B35-40E1-99E0-79A9B4161D47}" type="sibTrans" cxnId="{28E4CB72-2DCC-4496-9BC5-553C464CA7B1}">
      <dgm:prSet/>
      <dgm:spPr/>
      <dgm:t>
        <a:bodyPr/>
        <a:lstStyle/>
        <a:p>
          <a:endParaRPr lang="en-US" b="1"/>
        </a:p>
      </dgm:t>
    </dgm:pt>
    <dgm:pt modelId="{F929DC24-1F63-4C96-AC51-6A44B1B073BB}">
      <dgm:prSet/>
      <dgm:spPr/>
      <dgm:t>
        <a:bodyPr/>
        <a:lstStyle/>
        <a:p>
          <a:r>
            <a:rPr lang="ar-EG" b="1" dirty="0" smtClean="0"/>
            <a:t>التيارات البحريه</a:t>
          </a:r>
          <a:endParaRPr lang="en-US" b="1" dirty="0"/>
        </a:p>
      </dgm:t>
    </dgm:pt>
    <dgm:pt modelId="{61636CE2-444B-4AD2-93BC-545E37F784AB}" type="parTrans" cxnId="{1A74FF04-98A6-439E-BF10-121DEA7CB9F7}">
      <dgm:prSet/>
      <dgm:spPr/>
      <dgm:t>
        <a:bodyPr/>
        <a:lstStyle/>
        <a:p>
          <a:endParaRPr lang="en-US" b="1"/>
        </a:p>
      </dgm:t>
    </dgm:pt>
    <dgm:pt modelId="{BE57BE39-AE37-4610-9A11-A16DBC8CDB1B}" type="sibTrans" cxnId="{1A74FF04-98A6-439E-BF10-121DEA7CB9F7}">
      <dgm:prSet/>
      <dgm:spPr/>
      <dgm:t>
        <a:bodyPr/>
        <a:lstStyle/>
        <a:p>
          <a:endParaRPr lang="en-US" b="1"/>
        </a:p>
      </dgm:t>
    </dgm:pt>
    <dgm:pt modelId="{13F0C1AA-66A1-4F6D-BEB4-74F560710562}">
      <dgm:prSet/>
      <dgm:spPr/>
      <dgm:t>
        <a:bodyPr/>
        <a:lstStyle/>
        <a:p>
          <a:r>
            <a:rPr lang="ar-EG" dirty="0" smtClean="0"/>
            <a:t>التغير فى منسوب البحر</a:t>
          </a:r>
          <a:endParaRPr lang="en-US" dirty="0"/>
        </a:p>
      </dgm:t>
    </dgm:pt>
    <dgm:pt modelId="{F3070A9C-6D34-4D8A-9DF8-EB7E141A7A5C}" type="parTrans" cxnId="{1D85697C-62E8-4CAB-B775-2CAD2D5555A9}">
      <dgm:prSet/>
      <dgm:spPr/>
      <dgm:t>
        <a:bodyPr/>
        <a:lstStyle/>
        <a:p>
          <a:endParaRPr lang="en-US"/>
        </a:p>
      </dgm:t>
    </dgm:pt>
    <dgm:pt modelId="{78FD7CDC-00DF-4173-9215-0B2254F9597E}" type="sibTrans" cxnId="{1D85697C-62E8-4CAB-B775-2CAD2D5555A9}">
      <dgm:prSet/>
      <dgm:spPr/>
      <dgm:t>
        <a:bodyPr/>
        <a:lstStyle/>
        <a:p>
          <a:endParaRPr lang="en-US"/>
        </a:p>
      </dgm:t>
    </dgm:pt>
    <dgm:pt modelId="{DB05E5C0-233A-4C8F-B954-23A656569B6B}" type="pres">
      <dgm:prSet presAssocID="{83205781-2529-4D61-A141-CE6C8AB0FA2E}" presName="diagram" presStyleCnt="0">
        <dgm:presLayoutVars>
          <dgm:chPref val="1"/>
          <dgm:dir/>
          <dgm:animOne val="branch"/>
          <dgm:animLvl val="lvl"/>
          <dgm:resizeHandles/>
        </dgm:presLayoutVars>
      </dgm:prSet>
      <dgm:spPr/>
      <dgm:t>
        <a:bodyPr/>
        <a:lstStyle/>
        <a:p>
          <a:endParaRPr lang="en-US"/>
        </a:p>
      </dgm:t>
    </dgm:pt>
    <dgm:pt modelId="{3F2FE8E2-2451-46DD-B4CE-96C2EEDF9A07}" type="pres">
      <dgm:prSet presAssocID="{13F0C1AA-66A1-4F6D-BEB4-74F560710562}" presName="root" presStyleCnt="0"/>
      <dgm:spPr/>
    </dgm:pt>
    <dgm:pt modelId="{E201C960-07C8-4994-8680-6D967697B6B7}" type="pres">
      <dgm:prSet presAssocID="{13F0C1AA-66A1-4F6D-BEB4-74F560710562}" presName="rootComposite" presStyleCnt="0"/>
      <dgm:spPr/>
    </dgm:pt>
    <dgm:pt modelId="{04CB75BB-2D74-4448-9051-16C31810BA3F}" type="pres">
      <dgm:prSet presAssocID="{13F0C1AA-66A1-4F6D-BEB4-74F560710562}" presName="rootText" presStyleLbl="node1" presStyleIdx="0" presStyleCnt="3"/>
      <dgm:spPr/>
      <dgm:t>
        <a:bodyPr/>
        <a:lstStyle/>
        <a:p>
          <a:endParaRPr lang="en-US"/>
        </a:p>
      </dgm:t>
    </dgm:pt>
    <dgm:pt modelId="{36EC71DD-E40B-4A9D-BFC8-2A5559507186}" type="pres">
      <dgm:prSet presAssocID="{13F0C1AA-66A1-4F6D-BEB4-74F560710562}" presName="rootConnector" presStyleLbl="node1" presStyleIdx="0" presStyleCnt="3"/>
      <dgm:spPr/>
      <dgm:t>
        <a:bodyPr/>
        <a:lstStyle/>
        <a:p>
          <a:endParaRPr lang="en-US"/>
        </a:p>
      </dgm:t>
    </dgm:pt>
    <dgm:pt modelId="{21EAF58E-448A-4624-992E-9861FF11815A}" type="pres">
      <dgm:prSet presAssocID="{13F0C1AA-66A1-4F6D-BEB4-74F560710562}" presName="childShape" presStyleCnt="0"/>
      <dgm:spPr/>
    </dgm:pt>
    <dgm:pt modelId="{9015D432-69D0-4878-9096-4C86EE84C473}" type="pres">
      <dgm:prSet presAssocID="{8E3350D1-18B8-4446-B173-8537DBECAA5E}" presName="root" presStyleCnt="0"/>
      <dgm:spPr/>
    </dgm:pt>
    <dgm:pt modelId="{0BD45158-83AC-4AAA-AECC-763C3CB57534}" type="pres">
      <dgm:prSet presAssocID="{8E3350D1-18B8-4446-B173-8537DBECAA5E}" presName="rootComposite" presStyleCnt="0"/>
      <dgm:spPr/>
    </dgm:pt>
    <dgm:pt modelId="{FD902B4B-888F-4D64-8560-18E3E166B0E7}" type="pres">
      <dgm:prSet presAssocID="{8E3350D1-18B8-4446-B173-8537DBECAA5E}" presName="rootText" presStyleLbl="node1" presStyleIdx="1" presStyleCnt="3"/>
      <dgm:spPr/>
      <dgm:t>
        <a:bodyPr/>
        <a:lstStyle/>
        <a:p>
          <a:endParaRPr lang="en-US"/>
        </a:p>
      </dgm:t>
    </dgm:pt>
    <dgm:pt modelId="{751714ED-E306-49F0-9AC0-BAF7C420B4ED}" type="pres">
      <dgm:prSet presAssocID="{8E3350D1-18B8-4446-B173-8537DBECAA5E}" presName="rootConnector" presStyleLbl="node1" presStyleIdx="1" presStyleCnt="3"/>
      <dgm:spPr/>
      <dgm:t>
        <a:bodyPr/>
        <a:lstStyle/>
        <a:p>
          <a:endParaRPr lang="en-US"/>
        </a:p>
      </dgm:t>
    </dgm:pt>
    <dgm:pt modelId="{BAE6B3FB-43BD-41DD-8CF3-BD687BDA4B19}" type="pres">
      <dgm:prSet presAssocID="{8E3350D1-18B8-4446-B173-8537DBECAA5E}" presName="childShape" presStyleCnt="0"/>
      <dgm:spPr/>
    </dgm:pt>
    <dgm:pt modelId="{1B67CE09-45E4-4D8D-B547-0AA5CA3CBAD8}" type="pres">
      <dgm:prSet presAssocID="{09462F1B-3B57-4147-8D04-6D0031562EA7}" presName="Name13" presStyleLbl="parChTrans1D2" presStyleIdx="0" presStyleCnt="5"/>
      <dgm:spPr/>
      <dgm:t>
        <a:bodyPr/>
        <a:lstStyle/>
        <a:p>
          <a:endParaRPr lang="en-US"/>
        </a:p>
      </dgm:t>
    </dgm:pt>
    <dgm:pt modelId="{8FB0E4EB-95A5-4789-B801-AD4F42445DB9}" type="pres">
      <dgm:prSet presAssocID="{653EBEDC-39BC-4678-91FC-AF3CECDB7A63}" presName="childText" presStyleLbl="bgAcc1" presStyleIdx="0" presStyleCnt="5">
        <dgm:presLayoutVars>
          <dgm:bulletEnabled val="1"/>
        </dgm:presLayoutVars>
      </dgm:prSet>
      <dgm:spPr/>
      <dgm:t>
        <a:bodyPr/>
        <a:lstStyle/>
        <a:p>
          <a:endParaRPr lang="en-US"/>
        </a:p>
      </dgm:t>
    </dgm:pt>
    <dgm:pt modelId="{4D2FE0EB-2BF5-4A70-9B44-C629E88F7DC6}" type="pres">
      <dgm:prSet presAssocID="{4027E062-6E98-4269-959F-1448CF2DFE11}" presName="Name13" presStyleLbl="parChTrans1D2" presStyleIdx="1" presStyleCnt="5"/>
      <dgm:spPr/>
      <dgm:t>
        <a:bodyPr/>
        <a:lstStyle/>
        <a:p>
          <a:endParaRPr lang="en-US"/>
        </a:p>
      </dgm:t>
    </dgm:pt>
    <dgm:pt modelId="{F356397D-2086-474D-AD8E-976A08A9CD4C}" type="pres">
      <dgm:prSet presAssocID="{9C5F8C97-AC44-46D8-9492-0EF9DACCB31B}" presName="childText" presStyleLbl="bgAcc1" presStyleIdx="1" presStyleCnt="5">
        <dgm:presLayoutVars>
          <dgm:bulletEnabled val="1"/>
        </dgm:presLayoutVars>
      </dgm:prSet>
      <dgm:spPr/>
      <dgm:t>
        <a:bodyPr/>
        <a:lstStyle/>
        <a:p>
          <a:endParaRPr lang="en-US"/>
        </a:p>
      </dgm:t>
    </dgm:pt>
    <dgm:pt modelId="{C8D2100F-19E1-4E5B-9966-EFD90E6B2030}" type="pres">
      <dgm:prSet presAssocID="{E92546B1-033D-42C7-A7B2-E5D888458821}" presName="root" presStyleCnt="0"/>
      <dgm:spPr/>
    </dgm:pt>
    <dgm:pt modelId="{E17E2CE0-659B-49AA-AE39-41E316BC9E95}" type="pres">
      <dgm:prSet presAssocID="{E92546B1-033D-42C7-A7B2-E5D888458821}" presName="rootComposite" presStyleCnt="0"/>
      <dgm:spPr/>
    </dgm:pt>
    <dgm:pt modelId="{7DCC1302-C479-4854-89F4-A899124D54F6}" type="pres">
      <dgm:prSet presAssocID="{E92546B1-033D-42C7-A7B2-E5D888458821}" presName="rootText" presStyleLbl="node1" presStyleIdx="2" presStyleCnt="3"/>
      <dgm:spPr/>
      <dgm:t>
        <a:bodyPr/>
        <a:lstStyle/>
        <a:p>
          <a:endParaRPr lang="en-US"/>
        </a:p>
      </dgm:t>
    </dgm:pt>
    <dgm:pt modelId="{2650CA58-D7D0-4A2E-B405-D6712F6B0855}" type="pres">
      <dgm:prSet presAssocID="{E92546B1-033D-42C7-A7B2-E5D888458821}" presName="rootConnector" presStyleLbl="node1" presStyleIdx="2" presStyleCnt="3"/>
      <dgm:spPr/>
      <dgm:t>
        <a:bodyPr/>
        <a:lstStyle/>
        <a:p>
          <a:endParaRPr lang="en-US"/>
        </a:p>
      </dgm:t>
    </dgm:pt>
    <dgm:pt modelId="{234D30A3-9AA4-47FC-998F-144BD85A4ED7}" type="pres">
      <dgm:prSet presAssocID="{E92546B1-033D-42C7-A7B2-E5D888458821}" presName="childShape" presStyleCnt="0"/>
      <dgm:spPr/>
    </dgm:pt>
    <dgm:pt modelId="{02E4963F-339F-43F2-BEE7-35B54E7534E1}" type="pres">
      <dgm:prSet presAssocID="{4F49B773-556D-4DD8-87EE-511095B83085}" presName="Name13" presStyleLbl="parChTrans1D2" presStyleIdx="2" presStyleCnt="5"/>
      <dgm:spPr/>
      <dgm:t>
        <a:bodyPr/>
        <a:lstStyle/>
        <a:p>
          <a:endParaRPr lang="en-US"/>
        </a:p>
      </dgm:t>
    </dgm:pt>
    <dgm:pt modelId="{57DEFCFE-5444-4381-8DC8-94EBF4EB802D}" type="pres">
      <dgm:prSet presAssocID="{52399518-F59B-42FB-984C-531D67167B39}" presName="childText" presStyleLbl="bgAcc1" presStyleIdx="2" presStyleCnt="5">
        <dgm:presLayoutVars>
          <dgm:bulletEnabled val="1"/>
        </dgm:presLayoutVars>
      </dgm:prSet>
      <dgm:spPr/>
      <dgm:t>
        <a:bodyPr/>
        <a:lstStyle/>
        <a:p>
          <a:endParaRPr lang="en-US"/>
        </a:p>
      </dgm:t>
    </dgm:pt>
    <dgm:pt modelId="{A3F22AD5-A4C4-445D-A0FC-A278DE51F655}" type="pres">
      <dgm:prSet presAssocID="{F892DE18-AE74-473D-99D2-99E64D1713AD}" presName="Name13" presStyleLbl="parChTrans1D2" presStyleIdx="3" presStyleCnt="5"/>
      <dgm:spPr/>
      <dgm:t>
        <a:bodyPr/>
        <a:lstStyle/>
        <a:p>
          <a:endParaRPr lang="en-US"/>
        </a:p>
      </dgm:t>
    </dgm:pt>
    <dgm:pt modelId="{A48F7071-BAB5-43A2-921D-6B5DD93334D5}" type="pres">
      <dgm:prSet presAssocID="{6CD7815A-3D74-446E-832A-725A96822C8F}" presName="childText" presStyleLbl="bgAcc1" presStyleIdx="3" presStyleCnt="5">
        <dgm:presLayoutVars>
          <dgm:bulletEnabled val="1"/>
        </dgm:presLayoutVars>
      </dgm:prSet>
      <dgm:spPr/>
      <dgm:t>
        <a:bodyPr/>
        <a:lstStyle/>
        <a:p>
          <a:endParaRPr lang="en-US"/>
        </a:p>
      </dgm:t>
    </dgm:pt>
    <dgm:pt modelId="{76E18AC2-AB92-4D3D-98C7-0AFC0D6B6D48}" type="pres">
      <dgm:prSet presAssocID="{61636CE2-444B-4AD2-93BC-545E37F784AB}" presName="Name13" presStyleLbl="parChTrans1D2" presStyleIdx="4" presStyleCnt="5"/>
      <dgm:spPr/>
      <dgm:t>
        <a:bodyPr/>
        <a:lstStyle/>
        <a:p>
          <a:endParaRPr lang="en-US"/>
        </a:p>
      </dgm:t>
    </dgm:pt>
    <dgm:pt modelId="{7058801A-6F99-4437-8BC9-D977AB0D8AFC}" type="pres">
      <dgm:prSet presAssocID="{F929DC24-1F63-4C96-AC51-6A44B1B073BB}" presName="childText" presStyleLbl="bgAcc1" presStyleIdx="4" presStyleCnt="5">
        <dgm:presLayoutVars>
          <dgm:bulletEnabled val="1"/>
        </dgm:presLayoutVars>
      </dgm:prSet>
      <dgm:spPr/>
      <dgm:t>
        <a:bodyPr/>
        <a:lstStyle/>
        <a:p>
          <a:endParaRPr lang="en-US"/>
        </a:p>
      </dgm:t>
    </dgm:pt>
  </dgm:ptLst>
  <dgm:cxnLst>
    <dgm:cxn modelId="{A52D02FA-9899-4C7B-8CE2-F36271B116B0}" srcId="{8E3350D1-18B8-4446-B173-8537DBECAA5E}" destId="{9C5F8C97-AC44-46D8-9492-0EF9DACCB31B}" srcOrd="1" destOrd="0" parTransId="{4027E062-6E98-4269-959F-1448CF2DFE11}" sibTransId="{B2F87E25-ADC3-4351-ACBF-F77609BBC53C}"/>
    <dgm:cxn modelId="{81D49116-690B-4CAB-A81A-27A31EA1E9A1}" type="presOf" srcId="{13F0C1AA-66A1-4F6D-BEB4-74F560710562}" destId="{36EC71DD-E40B-4A9D-BFC8-2A5559507186}" srcOrd="1" destOrd="0" presId="urn:microsoft.com/office/officeart/2005/8/layout/hierarchy3"/>
    <dgm:cxn modelId="{28E4CB72-2DCC-4496-9BC5-553C464CA7B1}" srcId="{E92546B1-033D-42C7-A7B2-E5D888458821}" destId="{6CD7815A-3D74-446E-832A-725A96822C8F}" srcOrd="1" destOrd="0" parTransId="{F892DE18-AE74-473D-99D2-99E64D1713AD}" sibTransId="{428A055C-0B35-40E1-99E0-79A9B4161D47}"/>
    <dgm:cxn modelId="{D18929B0-15D1-4B2E-A84A-42350DBF9731}" srcId="{E92546B1-033D-42C7-A7B2-E5D888458821}" destId="{52399518-F59B-42FB-984C-531D67167B39}" srcOrd="0" destOrd="0" parTransId="{4F49B773-556D-4DD8-87EE-511095B83085}" sibTransId="{2B2D6525-D7D8-4B65-A6A2-8A5A489D4036}"/>
    <dgm:cxn modelId="{35133C67-3C4F-47D1-9ABC-9DADCDDFF557}" srcId="{8E3350D1-18B8-4446-B173-8537DBECAA5E}" destId="{653EBEDC-39BC-4678-91FC-AF3CECDB7A63}" srcOrd="0" destOrd="0" parTransId="{09462F1B-3B57-4147-8D04-6D0031562EA7}" sibTransId="{DD011B05-970A-4859-976F-63990052E95D}"/>
    <dgm:cxn modelId="{E1D13B91-AEF7-4C66-85A0-9979A4BEE704}" type="presOf" srcId="{F892DE18-AE74-473D-99D2-99E64D1713AD}" destId="{A3F22AD5-A4C4-445D-A0FC-A278DE51F655}" srcOrd="0" destOrd="0" presId="urn:microsoft.com/office/officeart/2005/8/layout/hierarchy3"/>
    <dgm:cxn modelId="{1218CDC0-A34C-4B0B-BB74-C9039AB097DF}" type="presOf" srcId="{6CD7815A-3D74-446E-832A-725A96822C8F}" destId="{A48F7071-BAB5-43A2-921D-6B5DD93334D5}" srcOrd="0" destOrd="0" presId="urn:microsoft.com/office/officeart/2005/8/layout/hierarchy3"/>
    <dgm:cxn modelId="{68713351-9C3F-40C9-B7ED-04BDA4BDB383}" type="presOf" srcId="{4F49B773-556D-4DD8-87EE-511095B83085}" destId="{02E4963F-339F-43F2-BEE7-35B54E7534E1}" srcOrd="0" destOrd="0" presId="urn:microsoft.com/office/officeart/2005/8/layout/hierarchy3"/>
    <dgm:cxn modelId="{3243E2D0-46BC-419B-BC4D-CD85B4C9EA15}" type="presOf" srcId="{653EBEDC-39BC-4678-91FC-AF3CECDB7A63}" destId="{8FB0E4EB-95A5-4789-B801-AD4F42445DB9}" srcOrd="0" destOrd="0" presId="urn:microsoft.com/office/officeart/2005/8/layout/hierarchy3"/>
    <dgm:cxn modelId="{E4F8A990-561C-486B-BA6D-E30C688C62ED}" type="presOf" srcId="{F929DC24-1F63-4C96-AC51-6A44B1B073BB}" destId="{7058801A-6F99-4437-8BC9-D977AB0D8AFC}" srcOrd="0" destOrd="0" presId="urn:microsoft.com/office/officeart/2005/8/layout/hierarchy3"/>
    <dgm:cxn modelId="{75AED5D8-36B6-4665-AA1C-DE39C446DC78}" type="presOf" srcId="{8E3350D1-18B8-4446-B173-8537DBECAA5E}" destId="{FD902B4B-888F-4D64-8560-18E3E166B0E7}" srcOrd="0" destOrd="0" presId="urn:microsoft.com/office/officeart/2005/8/layout/hierarchy3"/>
    <dgm:cxn modelId="{2E8BD95C-81D8-4AA7-BBBB-788622E33852}" type="presOf" srcId="{61636CE2-444B-4AD2-93BC-545E37F784AB}" destId="{76E18AC2-AB92-4D3D-98C7-0AFC0D6B6D48}" srcOrd="0" destOrd="0" presId="urn:microsoft.com/office/officeart/2005/8/layout/hierarchy3"/>
    <dgm:cxn modelId="{E2ED52D9-5838-4614-877B-18F2CD386254}" type="presOf" srcId="{9C5F8C97-AC44-46D8-9492-0EF9DACCB31B}" destId="{F356397D-2086-474D-AD8E-976A08A9CD4C}" srcOrd="0" destOrd="0" presId="urn:microsoft.com/office/officeart/2005/8/layout/hierarchy3"/>
    <dgm:cxn modelId="{1D85697C-62E8-4CAB-B775-2CAD2D5555A9}" srcId="{83205781-2529-4D61-A141-CE6C8AB0FA2E}" destId="{13F0C1AA-66A1-4F6D-BEB4-74F560710562}" srcOrd="0" destOrd="0" parTransId="{F3070A9C-6D34-4D8A-9DF8-EB7E141A7A5C}" sibTransId="{78FD7CDC-00DF-4173-9215-0B2254F9597E}"/>
    <dgm:cxn modelId="{AD455031-8B5D-4727-8DFB-48316839C147}" type="presOf" srcId="{13F0C1AA-66A1-4F6D-BEB4-74F560710562}" destId="{04CB75BB-2D74-4448-9051-16C31810BA3F}" srcOrd="0" destOrd="0" presId="urn:microsoft.com/office/officeart/2005/8/layout/hierarchy3"/>
    <dgm:cxn modelId="{6E970806-8973-4916-A977-04C88702D126}" type="presOf" srcId="{E92546B1-033D-42C7-A7B2-E5D888458821}" destId="{7DCC1302-C479-4854-89F4-A899124D54F6}" srcOrd="0" destOrd="0" presId="urn:microsoft.com/office/officeart/2005/8/layout/hierarchy3"/>
    <dgm:cxn modelId="{BD4855CE-B028-44C7-8440-144837CF126B}" type="presOf" srcId="{4027E062-6E98-4269-959F-1448CF2DFE11}" destId="{4D2FE0EB-2BF5-4A70-9B44-C629E88F7DC6}" srcOrd="0" destOrd="0" presId="urn:microsoft.com/office/officeart/2005/8/layout/hierarchy3"/>
    <dgm:cxn modelId="{9AB36F19-DD60-44FA-AABF-C8C3AF7FE634}" srcId="{83205781-2529-4D61-A141-CE6C8AB0FA2E}" destId="{E92546B1-033D-42C7-A7B2-E5D888458821}" srcOrd="2" destOrd="0" parTransId="{F561290D-BE14-43A5-A690-9FEC9AB455BF}" sibTransId="{1728ABD4-E734-44EA-9C71-0E5E5BD16113}"/>
    <dgm:cxn modelId="{1245BDF8-BB49-4916-A4E9-255B630CFA08}" type="presOf" srcId="{E92546B1-033D-42C7-A7B2-E5D888458821}" destId="{2650CA58-D7D0-4A2E-B405-D6712F6B0855}" srcOrd="1" destOrd="0" presId="urn:microsoft.com/office/officeart/2005/8/layout/hierarchy3"/>
    <dgm:cxn modelId="{B0A20435-05F2-459E-889B-82312593A452}" srcId="{83205781-2529-4D61-A141-CE6C8AB0FA2E}" destId="{8E3350D1-18B8-4446-B173-8537DBECAA5E}" srcOrd="1" destOrd="0" parTransId="{491DC763-A4BB-48B5-B741-82258FCA1987}" sibTransId="{8936FDF5-682E-4CB5-B257-EFC1B00C8CE2}"/>
    <dgm:cxn modelId="{FBA55405-9FE0-490A-84B5-B5092CEB9B33}" type="presOf" srcId="{83205781-2529-4D61-A141-CE6C8AB0FA2E}" destId="{DB05E5C0-233A-4C8F-B954-23A656569B6B}" srcOrd="0" destOrd="0" presId="urn:microsoft.com/office/officeart/2005/8/layout/hierarchy3"/>
    <dgm:cxn modelId="{6653F534-F41D-4D3C-B8B2-5D169D81D5B8}" type="presOf" srcId="{52399518-F59B-42FB-984C-531D67167B39}" destId="{57DEFCFE-5444-4381-8DC8-94EBF4EB802D}" srcOrd="0" destOrd="0" presId="urn:microsoft.com/office/officeart/2005/8/layout/hierarchy3"/>
    <dgm:cxn modelId="{1A74FF04-98A6-439E-BF10-121DEA7CB9F7}" srcId="{E92546B1-033D-42C7-A7B2-E5D888458821}" destId="{F929DC24-1F63-4C96-AC51-6A44B1B073BB}" srcOrd="2" destOrd="0" parTransId="{61636CE2-444B-4AD2-93BC-545E37F784AB}" sibTransId="{BE57BE39-AE37-4610-9A11-A16DBC8CDB1B}"/>
    <dgm:cxn modelId="{6F56340C-8BA0-4942-A2B3-8A262E1C8A48}" type="presOf" srcId="{09462F1B-3B57-4147-8D04-6D0031562EA7}" destId="{1B67CE09-45E4-4D8D-B547-0AA5CA3CBAD8}" srcOrd="0" destOrd="0" presId="urn:microsoft.com/office/officeart/2005/8/layout/hierarchy3"/>
    <dgm:cxn modelId="{372F6497-7F59-47EE-91B4-DC5A68505CF9}" type="presOf" srcId="{8E3350D1-18B8-4446-B173-8537DBECAA5E}" destId="{751714ED-E306-49F0-9AC0-BAF7C420B4ED}" srcOrd="1" destOrd="0" presId="urn:microsoft.com/office/officeart/2005/8/layout/hierarchy3"/>
    <dgm:cxn modelId="{B4D8C102-3505-4B54-AFC4-EFD623A9368E}" type="presParOf" srcId="{DB05E5C0-233A-4C8F-B954-23A656569B6B}" destId="{3F2FE8E2-2451-46DD-B4CE-96C2EEDF9A07}" srcOrd="0" destOrd="0" presId="urn:microsoft.com/office/officeart/2005/8/layout/hierarchy3"/>
    <dgm:cxn modelId="{9A4A127F-7B70-4A4A-A796-530796B45045}" type="presParOf" srcId="{3F2FE8E2-2451-46DD-B4CE-96C2EEDF9A07}" destId="{E201C960-07C8-4994-8680-6D967697B6B7}" srcOrd="0" destOrd="0" presId="urn:microsoft.com/office/officeart/2005/8/layout/hierarchy3"/>
    <dgm:cxn modelId="{0D080396-AFD1-413A-9B21-E7CDE2B0DFC2}" type="presParOf" srcId="{E201C960-07C8-4994-8680-6D967697B6B7}" destId="{04CB75BB-2D74-4448-9051-16C31810BA3F}" srcOrd="0" destOrd="0" presId="urn:microsoft.com/office/officeart/2005/8/layout/hierarchy3"/>
    <dgm:cxn modelId="{FA395E64-BB3E-41AE-A249-6B8FA7F24BFB}" type="presParOf" srcId="{E201C960-07C8-4994-8680-6D967697B6B7}" destId="{36EC71DD-E40B-4A9D-BFC8-2A5559507186}" srcOrd="1" destOrd="0" presId="urn:microsoft.com/office/officeart/2005/8/layout/hierarchy3"/>
    <dgm:cxn modelId="{350ADF07-DC44-4484-BCD3-DE0D2DE76AB4}" type="presParOf" srcId="{3F2FE8E2-2451-46DD-B4CE-96C2EEDF9A07}" destId="{21EAF58E-448A-4624-992E-9861FF11815A}" srcOrd="1" destOrd="0" presId="urn:microsoft.com/office/officeart/2005/8/layout/hierarchy3"/>
    <dgm:cxn modelId="{493B090B-74C0-4C9A-9186-C162281E7D1F}" type="presParOf" srcId="{DB05E5C0-233A-4C8F-B954-23A656569B6B}" destId="{9015D432-69D0-4878-9096-4C86EE84C473}" srcOrd="1" destOrd="0" presId="urn:microsoft.com/office/officeart/2005/8/layout/hierarchy3"/>
    <dgm:cxn modelId="{C8090E38-E00F-4F5D-80C8-BA13058572BE}" type="presParOf" srcId="{9015D432-69D0-4878-9096-4C86EE84C473}" destId="{0BD45158-83AC-4AAA-AECC-763C3CB57534}" srcOrd="0" destOrd="0" presId="urn:microsoft.com/office/officeart/2005/8/layout/hierarchy3"/>
    <dgm:cxn modelId="{1229920A-F359-4A94-8403-7D1C9CA53F44}" type="presParOf" srcId="{0BD45158-83AC-4AAA-AECC-763C3CB57534}" destId="{FD902B4B-888F-4D64-8560-18E3E166B0E7}" srcOrd="0" destOrd="0" presId="urn:microsoft.com/office/officeart/2005/8/layout/hierarchy3"/>
    <dgm:cxn modelId="{58F37E2F-17E9-48A9-B740-3B51CCB6B4E2}" type="presParOf" srcId="{0BD45158-83AC-4AAA-AECC-763C3CB57534}" destId="{751714ED-E306-49F0-9AC0-BAF7C420B4ED}" srcOrd="1" destOrd="0" presId="urn:microsoft.com/office/officeart/2005/8/layout/hierarchy3"/>
    <dgm:cxn modelId="{83C49A45-DECC-4278-BFF7-D5DEE97D83C1}" type="presParOf" srcId="{9015D432-69D0-4878-9096-4C86EE84C473}" destId="{BAE6B3FB-43BD-41DD-8CF3-BD687BDA4B19}" srcOrd="1" destOrd="0" presId="urn:microsoft.com/office/officeart/2005/8/layout/hierarchy3"/>
    <dgm:cxn modelId="{ED7B357D-B83D-4BE4-AAA2-D66F8411172A}" type="presParOf" srcId="{BAE6B3FB-43BD-41DD-8CF3-BD687BDA4B19}" destId="{1B67CE09-45E4-4D8D-B547-0AA5CA3CBAD8}" srcOrd="0" destOrd="0" presId="urn:microsoft.com/office/officeart/2005/8/layout/hierarchy3"/>
    <dgm:cxn modelId="{FCB90EAE-7181-42F9-B7C5-DD1699776749}" type="presParOf" srcId="{BAE6B3FB-43BD-41DD-8CF3-BD687BDA4B19}" destId="{8FB0E4EB-95A5-4789-B801-AD4F42445DB9}" srcOrd="1" destOrd="0" presId="urn:microsoft.com/office/officeart/2005/8/layout/hierarchy3"/>
    <dgm:cxn modelId="{8F87C79B-575A-46E1-9038-2E6550413996}" type="presParOf" srcId="{BAE6B3FB-43BD-41DD-8CF3-BD687BDA4B19}" destId="{4D2FE0EB-2BF5-4A70-9B44-C629E88F7DC6}" srcOrd="2" destOrd="0" presId="urn:microsoft.com/office/officeart/2005/8/layout/hierarchy3"/>
    <dgm:cxn modelId="{CC3CC586-239A-4320-9DB6-A43456E01F74}" type="presParOf" srcId="{BAE6B3FB-43BD-41DD-8CF3-BD687BDA4B19}" destId="{F356397D-2086-474D-AD8E-976A08A9CD4C}" srcOrd="3" destOrd="0" presId="urn:microsoft.com/office/officeart/2005/8/layout/hierarchy3"/>
    <dgm:cxn modelId="{F6468418-9398-4898-AD81-59AED159E2ED}" type="presParOf" srcId="{DB05E5C0-233A-4C8F-B954-23A656569B6B}" destId="{C8D2100F-19E1-4E5B-9966-EFD90E6B2030}" srcOrd="2" destOrd="0" presId="urn:microsoft.com/office/officeart/2005/8/layout/hierarchy3"/>
    <dgm:cxn modelId="{A5053852-4E76-4AB6-A7EB-2139526D202A}" type="presParOf" srcId="{C8D2100F-19E1-4E5B-9966-EFD90E6B2030}" destId="{E17E2CE0-659B-49AA-AE39-41E316BC9E95}" srcOrd="0" destOrd="0" presId="urn:microsoft.com/office/officeart/2005/8/layout/hierarchy3"/>
    <dgm:cxn modelId="{EBB4C156-60DB-4F6B-9582-EBBC93A0AF3E}" type="presParOf" srcId="{E17E2CE0-659B-49AA-AE39-41E316BC9E95}" destId="{7DCC1302-C479-4854-89F4-A899124D54F6}" srcOrd="0" destOrd="0" presId="urn:microsoft.com/office/officeart/2005/8/layout/hierarchy3"/>
    <dgm:cxn modelId="{C1B1DFA1-7B8E-48CD-9DDE-4B40BE2016DD}" type="presParOf" srcId="{E17E2CE0-659B-49AA-AE39-41E316BC9E95}" destId="{2650CA58-D7D0-4A2E-B405-D6712F6B0855}" srcOrd="1" destOrd="0" presId="urn:microsoft.com/office/officeart/2005/8/layout/hierarchy3"/>
    <dgm:cxn modelId="{10F3B8A8-8459-4504-9139-66D4923A9A9B}" type="presParOf" srcId="{C8D2100F-19E1-4E5B-9966-EFD90E6B2030}" destId="{234D30A3-9AA4-47FC-998F-144BD85A4ED7}" srcOrd="1" destOrd="0" presId="urn:microsoft.com/office/officeart/2005/8/layout/hierarchy3"/>
    <dgm:cxn modelId="{787FEF39-11FD-44A9-8CED-10B2F375F33E}" type="presParOf" srcId="{234D30A3-9AA4-47FC-998F-144BD85A4ED7}" destId="{02E4963F-339F-43F2-BEE7-35B54E7534E1}" srcOrd="0" destOrd="0" presId="urn:microsoft.com/office/officeart/2005/8/layout/hierarchy3"/>
    <dgm:cxn modelId="{CD8295B8-1B73-4518-9F85-361123F3512F}" type="presParOf" srcId="{234D30A3-9AA4-47FC-998F-144BD85A4ED7}" destId="{57DEFCFE-5444-4381-8DC8-94EBF4EB802D}" srcOrd="1" destOrd="0" presId="urn:microsoft.com/office/officeart/2005/8/layout/hierarchy3"/>
    <dgm:cxn modelId="{19A18D89-FE28-4BF4-8FAC-35ADD0A59545}" type="presParOf" srcId="{234D30A3-9AA4-47FC-998F-144BD85A4ED7}" destId="{A3F22AD5-A4C4-445D-A0FC-A278DE51F655}" srcOrd="2" destOrd="0" presId="urn:microsoft.com/office/officeart/2005/8/layout/hierarchy3"/>
    <dgm:cxn modelId="{1831DFB5-EE86-4379-B332-B65B7AC01CC4}" type="presParOf" srcId="{234D30A3-9AA4-47FC-998F-144BD85A4ED7}" destId="{A48F7071-BAB5-43A2-921D-6B5DD93334D5}" srcOrd="3" destOrd="0" presId="urn:microsoft.com/office/officeart/2005/8/layout/hierarchy3"/>
    <dgm:cxn modelId="{E3EC4524-D6CB-4025-8AAC-1E530DED7334}" type="presParOf" srcId="{234D30A3-9AA4-47FC-998F-144BD85A4ED7}" destId="{76E18AC2-AB92-4D3D-98C7-0AFC0D6B6D48}" srcOrd="4" destOrd="0" presId="urn:microsoft.com/office/officeart/2005/8/layout/hierarchy3"/>
    <dgm:cxn modelId="{32F1DC5B-F461-4574-A463-D54EBA009278}" type="presParOf" srcId="{234D30A3-9AA4-47FC-998F-144BD85A4ED7}" destId="{7058801A-6F99-4437-8BC9-D977AB0D8AFC}"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CB75BB-2D74-4448-9051-16C31810BA3F}">
      <dsp:nvSpPr>
        <dsp:cNvPr id="0" name=""/>
        <dsp:cNvSpPr/>
      </dsp:nvSpPr>
      <dsp:spPr>
        <a:xfrm>
          <a:off x="1065873" y="721"/>
          <a:ext cx="1710550" cy="85527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ar-EG" sz="2700" kern="1200" dirty="0" smtClean="0"/>
            <a:t>التغير فى منسوب البحر</a:t>
          </a:r>
          <a:endParaRPr lang="en-US" sz="2700" kern="1200" dirty="0"/>
        </a:p>
      </dsp:txBody>
      <dsp:txXfrm>
        <a:off x="1090923" y="25771"/>
        <a:ext cx="1660450" cy="805175"/>
      </dsp:txXfrm>
    </dsp:sp>
    <dsp:sp modelId="{FD902B4B-888F-4D64-8560-18E3E166B0E7}">
      <dsp:nvSpPr>
        <dsp:cNvPr id="0" name=""/>
        <dsp:cNvSpPr/>
      </dsp:nvSpPr>
      <dsp:spPr>
        <a:xfrm>
          <a:off x="3204061" y="721"/>
          <a:ext cx="1710550" cy="855275"/>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ar-EG" sz="2700" b="1" kern="1200" dirty="0" smtClean="0"/>
            <a:t>طبيعة  الساحل</a:t>
          </a:r>
          <a:endParaRPr lang="en-US" sz="2700" b="1" kern="1200" dirty="0"/>
        </a:p>
      </dsp:txBody>
      <dsp:txXfrm>
        <a:off x="3229111" y="25771"/>
        <a:ext cx="1660450" cy="805175"/>
      </dsp:txXfrm>
    </dsp:sp>
    <dsp:sp modelId="{1B67CE09-45E4-4D8D-B547-0AA5CA3CBAD8}">
      <dsp:nvSpPr>
        <dsp:cNvPr id="0" name=""/>
        <dsp:cNvSpPr/>
      </dsp:nvSpPr>
      <dsp:spPr>
        <a:xfrm>
          <a:off x="3375116" y="855996"/>
          <a:ext cx="171055" cy="641456"/>
        </a:xfrm>
        <a:custGeom>
          <a:avLst/>
          <a:gdLst/>
          <a:ahLst/>
          <a:cxnLst/>
          <a:rect l="0" t="0" r="0" b="0"/>
          <a:pathLst>
            <a:path>
              <a:moveTo>
                <a:pt x="0" y="0"/>
              </a:moveTo>
              <a:lnTo>
                <a:pt x="0" y="641456"/>
              </a:lnTo>
              <a:lnTo>
                <a:pt x="171055" y="641456"/>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FB0E4EB-95A5-4789-B801-AD4F42445DB9}">
      <dsp:nvSpPr>
        <dsp:cNvPr id="0" name=""/>
        <dsp:cNvSpPr/>
      </dsp:nvSpPr>
      <dsp:spPr>
        <a:xfrm>
          <a:off x="3546171" y="1069815"/>
          <a:ext cx="1368440" cy="85527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ar-EG" sz="2700" b="1" kern="1200" dirty="0" smtClean="0"/>
            <a:t>التركيب الصخرى</a:t>
          </a:r>
          <a:endParaRPr lang="en-US" sz="2700" b="1" kern="1200" dirty="0"/>
        </a:p>
      </dsp:txBody>
      <dsp:txXfrm>
        <a:off x="3571221" y="1094865"/>
        <a:ext cx="1318340" cy="805175"/>
      </dsp:txXfrm>
    </dsp:sp>
    <dsp:sp modelId="{4D2FE0EB-2BF5-4A70-9B44-C629E88F7DC6}">
      <dsp:nvSpPr>
        <dsp:cNvPr id="0" name=""/>
        <dsp:cNvSpPr/>
      </dsp:nvSpPr>
      <dsp:spPr>
        <a:xfrm>
          <a:off x="3375116" y="855996"/>
          <a:ext cx="171055" cy="1710550"/>
        </a:xfrm>
        <a:custGeom>
          <a:avLst/>
          <a:gdLst/>
          <a:ahLst/>
          <a:cxnLst/>
          <a:rect l="0" t="0" r="0" b="0"/>
          <a:pathLst>
            <a:path>
              <a:moveTo>
                <a:pt x="0" y="0"/>
              </a:moveTo>
              <a:lnTo>
                <a:pt x="0" y="1710550"/>
              </a:lnTo>
              <a:lnTo>
                <a:pt x="171055" y="1710550"/>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356397D-2086-474D-AD8E-976A08A9CD4C}">
      <dsp:nvSpPr>
        <dsp:cNvPr id="0" name=""/>
        <dsp:cNvSpPr/>
      </dsp:nvSpPr>
      <dsp:spPr>
        <a:xfrm>
          <a:off x="3546171" y="2138909"/>
          <a:ext cx="1368440" cy="855275"/>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ar-EG" sz="2700" b="1" kern="1200" dirty="0" smtClean="0"/>
            <a:t>توجيه الساحل</a:t>
          </a:r>
          <a:endParaRPr lang="en-US" sz="2700" b="1" kern="1200" dirty="0"/>
        </a:p>
      </dsp:txBody>
      <dsp:txXfrm>
        <a:off x="3571221" y="2163959"/>
        <a:ext cx="1318340" cy="805175"/>
      </dsp:txXfrm>
    </dsp:sp>
    <dsp:sp modelId="{7DCC1302-C479-4854-89F4-A899124D54F6}">
      <dsp:nvSpPr>
        <dsp:cNvPr id="0" name=""/>
        <dsp:cNvSpPr/>
      </dsp:nvSpPr>
      <dsp:spPr>
        <a:xfrm>
          <a:off x="5342249" y="721"/>
          <a:ext cx="1710550" cy="855275"/>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ar-EG" sz="2700" b="1" kern="1200" dirty="0" smtClean="0"/>
            <a:t>حركة مياه البحر</a:t>
          </a:r>
          <a:endParaRPr lang="en-US" sz="2700" b="1" kern="1200" dirty="0"/>
        </a:p>
      </dsp:txBody>
      <dsp:txXfrm>
        <a:off x="5367299" y="25771"/>
        <a:ext cx="1660450" cy="805175"/>
      </dsp:txXfrm>
    </dsp:sp>
    <dsp:sp modelId="{02E4963F-339F-43F2-BEE7-35B54E7534E1}">
      <dsp:nvSpPr>
        <dsp:cNvPr id="0" name=""/>
        <dsp:cNvSpPr/>
      </dsp:nvSpPr>
      <dsp:spPr>
        <a:xfrm>
          <a:off x="5513304" y="855996"/>
          <a:ext cx="171055" cy="641456"/>
        </a:xfrm>
        <a:custGeom>
          <a:avLst/>
          <a:gdLst/>
          <a:ahLst/>
          <a:cxnLst/>
          <a:rect l="0" t="0" r="0" b="0"/>
          <a:pathLst>
            <a:path>
              <a:moveTo>
                <a:pt x="0" y="0"/>
              </a:moveTo>
              <a:lnTo>
                <a:pt x="0" y="641456"/>
              </a:lnTo>
              <a:lnTo>
                <a:pt x="171055" y="641456"/>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7DEFCFE-5444-4381-8DC8-94EBF4EB802D}">
      <dsp:nvSpPr>
        <dsp:cNvPr id="0" name=""/>
        <dsp:cNvSpPr/>
      </dsp:nvSpPr>
      <dsp:spPr>
        <a:xfrm>
          <a:off x="5684359" y="1069815"/>
          <a:ext cx="1368440" cy="85527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ar-EG" sz="2700" b="1" kern="1200" dirty="0" smtClean="0"/>
            <a:t>الأمواج</a:t>
          </a:r>
          <a:endParaRPr lang="en-US" sz="2700" b="1" kern="1200" dirty="0"/>
        </a:p>
      </dsp:txBody>
      <dsp:txXfrm>
        <a:off x="5709409" y="1094865"/>
        <a:ext cx="1318340" cy="805175"/>
      </dsp:txXfrm>
    </dsp:sp>
    <dsp:sp modelId="{A3F22AD5-A4C4-445D-A0FC-A278DE51F655}">
      <dsp:nvSpPr>
        <dsp:cNvPr id="0" name=""/>
        <dsp:cNvSpPr/>
      </dsp:nvSpPr>
      <dsp:spPr>
        <a:xfrm>
          <a:off x="5513304" y="855996"/>
          <a:ext cx="171055" cy="1710550"/>
        </a:xfrm>
        <a:custGeom>
          <a:avLst/>
          <a:gdLst/>
          <a:ahLst/>
          <a:cxnLst/>
          <a:rect l="0" t="0" r="0" b="0"/>
          <a:pathLst>
            <a:path>
              <a:moveTo>
                <a:pt x="0" y="0"/>
              </a:moveTo>
              <a:lnTo>
                <a:pt x="0" y="1710550"/>
              </a:lnTo>
              <a:lnTo>
                <a:pt x="171055" y="1710550"/>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48F7071-BAB5-43A2-921D-6B5DD93334D5}">
      <dsp:nvSpPr>
        <dsp:cNvPr id="0" name=""/>
        <dsp:cNvSpPr/>
      </dsp:nvSpPr>
      <dsp:spPr>
        <a:xfrm>
          <a:off x="5684359" y="2138909"/>
          <a:ext cx="1368440" cy="85527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ar-EG" sz="2700" b="1" kern="1200" dirty="0" smtClean="0"/>
            <a:t>المد والجزر</a:t>
          </a:r>
          <a:endParaRPr lang="en-US" sz="2700" b="1" kern="1200" dirty="0"/>
        </a:p>
      </dsp:txBody>
      <dsp:txXfrm>
        <a:off x="5709409" y="2163959"/>
        <a:ext cx="1318340" cy="805175"/>
      </dsp:txXfrm>
    </dsp:sp>
    <dsp:sp modelId="{76E18AC2-AB92-4D3D-98C7-0AFC0D6B6D48}">
      <dsp:nvSpPr>
        <dsp:cNvPr id="0" name=""/>
        <dsp:cNvSpPr/>
      </dsp:nvSpPr>
      <dsp:spPr>
        <a:xfrm>
          <a:off x="5513304" y="855996"/>
          <a:ext cx="171055" cy="2779644"/>
        </a:xfrm>
        <a:custGeom>
          <a:avLst/>
          <a:gdLst/>
          <a:ahLst/>
          <a:cxnLst/>
          <a:rect l="0" t="0" r="0" b="0"/>
          <a:pathLst>
            <a:path>
              <a:moveTo>
                <a:pt x="0" y="0"/>
              </a:moveTo>
              <a:lnTo>
                <a:pt x="0" y="2779644"/>
              </a:lnTo>
              <a:lnTo>
                <a:pt x="171055" y="2779644"/>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058801A-6F99-4437-8BC9-D977AB0D8AFC}">
      <dsp:nvSpPr>
        <dsp:cNvPr id="0" name=""/>
        <dsp:cNvSpPr/>
      </dsp:nvSpPr>
      <dsp:spPr>
        <a:xfrm>
          <a:off x="5684359" y="3208003"/>
          <a:ext cx="1368440" cy="855275"/>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ar-EG" sz="2700" b="1" kern="1200" dirty="0" smtClean="0"/>
            <a:t>التيارات البحريه</a:t>
          </a:r>
          <a:endParaRPr lang="en-US" sz="2700" b="1" kern="1200" dirty="0"/>
        </a:p>
      </dsp:txBody>
      <dsp:txXfrm>
        <a:off x="5709409" y="3233053"/>
        <a:ext cx="1318340" cy="8051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66D6F5-F90D-4BAB-8BAA-26378DD15A6A}"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148015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6D6F5-F90D-4BAB-8BAA-26378DD15A6A}"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251066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6D6F5-F90D-4BAB-8BAA-26378DD15A6A}"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532114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6D6F5-F90D-4BAB-8BAA-26378DD15A6A}"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1735123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66D6F5-F90D-4BAB-8BAA-26378DD15A6A}"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67400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66D6F5-F90D-4BAB-8BAA-26378DD15A6A}"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2119197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66D6F5-F90D-4BAB-8BAA-26378DD15A6A}"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48073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66D6F5-F90D-4BAB-8BAA-26378DD15A6A}"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247866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6D6F5-F90D-4BAB-8BAA-26378DD15A6A}"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96185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6D6F5-F90D-4BAB-8BAA-26378DD15A6A}"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144003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6D6F5-F90D-4BAB-8BAA-26378DD15A6A}"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2E422-650C-42A5-A5A1-DEB9750AD673}" type="slidenum">
              <a:rPr lang="en-US" smtClean="0"/>
              <a:t>‹#›</a:t>
            </a:fld>
            <a:endParaRPr lang="en-US"/>
          </a:p>
        </p:txBody>
      </p:sp>
    </p:spTree>
    <p:extLst>
      <p:ext uri="{BB962C8B-B14F-4D97-AF65-F5344CB8AC3E}">
        <p14:creationId xmlns:p14="http://schemas.microsoft.com/office/powerpoint/2010/main" val="477455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6D6F5-F90D-4BAB-8BAA-26378DD15A6A}" type="datetimeFigureOut">
              <a:rPr lang="en-US" smtClean="0"/>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2E422-650C-42A5-A5A1-DEB9750AD673}" type="slidenum">
              <a:rPr lang="en-US" smtClean="0"/>
              <a:t>‹#›</a:t>
            </a:fld>
            <a:endParaRPr lang="en-US"/>
          </a:p>
        </p:txBody>
      </p:sp>
    </p:spTree>
    <p:extLst>
      <p:ext uri="{BB962C8B-B14F-4D97-AF65-F5344CB8AC3E}">
        <p14:creationId xmlns:p14="http://schemas.microsoft.com/office/powerpoint/2010/main" val="8229455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7170" y="1052736"/>
            <a:ext cx="8664551" cy="1323439"/>
          </a:xfrm>
          <a:prstGeom prst="rect">
            <a:avLst/>
          </a:prstGeom>
          <a:noFill/>
        </p:spPr>
        <p:txBody>
          <a:bodyPr wrap="none" lIns="91440" tIns="45720" rIns="91440" bIns="45720">
            <a:spAutoFit/>
          </a:bodyPr>
          <a:lstStyle/>
          <a:p>
            <a:pPr algn="ctr"/>
            <a:r>
              <a:rPr lang="ar-EG"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جغرافية البحار والمحيطات</a:t>
            </a:r>
          </a:p>
          <a:p>
            <a:pPr algn="ctr"/>
            <a:r>
              <a:rPr lang="ar-EG"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الفرقه الثالثة شعبة الجغرافيا العامه</a:t>
            </a:r>
            <a:endParaRPr lang="en-US" sz="4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1428204" y="2708920"/>
            <a:ext cx="6282490"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(3) عوامل تشكيل السواحل</a:t>
            </a:r>
            <a:endParaRPr lang="en-US" sz="54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
        <p:nvSpPr>
          <p:cNvPr id="6" name="Rectangle 5"/>
          <p:cNvSpPr/>
          <p:nvPr/>
        </p:nvSpPr>
        <p:spPr>
          <a:xfrm>
            <a:off x="2987824" y="4365104"/>
            <a:ext cx="3486852"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أ.د/عزه عبدالله</a:t>
            </a:r>
            <a:endParaRPr lang="en-US" sz="5400" b="1" cap="none" spc="0"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p:txBody>
      </p:sp>
      <p:pic>
        <p:nvPicPr>
          <p:cNvPr id="7" name="Picture 10"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852" y="332656"/>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332656"/>
            <a:ext cx="1019175" cy="667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911820"/>
      </p:ext>
    </p:extLst>
  </p:cSld>
  <p:clrMapOvr>
    <a:masterClrMapping/>
  </p:clrMapOvr>
  <mc:AlternateContent xmlns:mc="http://schemas.openxmlformats.org/markup-compatibility/2006" xmlns:p14="http://schemas.microsoft.com/office/powerpoint/2010/main">
    <mc:Choice Requires="p14">
      <p:transition spd="slow" p14:dur="2000" advTm="10328"/>
    </mc:Choice>
    <mc:Fallback xmlns="">
      <p:transition spd="slow" advTm="1032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5775" y="1166843"/>
            <a:ext cx="8406705" cy="5078313"/>
          </a:xfrm>
          <a:prstGeom prst="rect">
            <a:avLst/>
          </a:prstGeom>
        </p:spPr>
        <p:txBody>
          <a:bodyPr wrap="square">
            <a:spAutoFit/>
          </a:bodyPr>
          <a:lstStyle/>
          <a:p>
            <a:pPr lvl="0" algn="ctr" rtl="1" fontAlgn="base">
              <a:lnSpc>
                <a:spcPct val="150000"/>
              </a:lnSpc>
            </a:pPr>
            <a:r>
              <a:rPr lang="ar-EG"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عمليات النقل </a:t>
            </a:r>
            <a:r>
              <a:rPr lang="en-US"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Transportation</a:t>
            </a:r>
            <a:endParaRPr lang="ar-EG"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ü"/>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الأمواج بنقل المواد التي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نحتتها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السواحل والجروف البحرية أو المواد التي أرسبتها الأنهار في البحر، والمواد التي تعرضت لحركات الإنزلاق والأنهيار من الجروف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البحرية.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ü"/>
            </a:pP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تعرف </a:t>
            </a:r>
            <a:r>
              <a:rPr lang="ar-EG"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حركة الموجة المندفعة والتي تتحرك فوق الشاطئ بحركة مائلة </a:t>
            </a:r>
            <a:r>
              <a:rPr lang="en-US"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Swash</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p>
          <a:p>
            <a:pPr marL="342900" indent="-342900" algn="just" rtl="1">
              <a:lnSpc>
                <a:spcPct val="150000"/>
              </a:lnSpc>
              <a:buFont typeface="Wingdings" pitchFamily="2" charset="2"/>
              <a:buChar char="ü"/>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تسمي حركة ارتداد الأمواج نحو البحر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Back </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Wash</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lnSpc>
                <a:spcPct val="150000"/>
              </a:lnSpc>
              <a:buFont typeface="Wingdings" pitchFamily="2" charset="2"/>
              <a:buChar char="ü"/>
            </a:pP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عادة </a:t>
            </a:r>
            <a:r>
              <a:rPr lang="ar-EG"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ما تعود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الأمواج في </a:t>
            </a:r>
            <a:r>
              <a:rPr lang="ar-EG"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اتجاه عمودي علي الشاطئ، وينشأ عن هاتين الحركتين- اندفاع الموجة وارتدادها- </a:t>
            </a:r>
            <a:r>
              <a:rPr lang="ar-EG"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تيار دفع علي طول الشاطئ </a:t>
            </a:r>
            <a:r>
              <a:rPr lang="en-US"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Long shore Drift</a:t>
            </a:r>
            <a:r>
              <a:rPr lang="ar-EG"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EG"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8" name="Rectangle 7"/>
          <p:cNvSpPr/>
          <p:nvPr/>
        </p:nvSpPr>
        <p:spPr>
          <a:xfrm>
            <a:off x="1835696" y="656692"/>
            <a:ext cx="5123518" cy="461665"/>
          </a:xfrm>
          <a:prstGeom prst="rect">
            <a:avLst/>
          </a:prstGeom>
        </p:spPr>
        <p:txBody>
          <a:bodyPr wrap="none">
            <a:spAutoFit/>
          </a:bodyPr>
          <a:lstStyle/>
          <a:p>
            <a:r>
              <a:rPr lang="ar-EG"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العمليات الجيومورفولوجية التي تمارسها </a:t>
            </a:r>
            <a:r>
              <a:rPr lang="ar-EG" sz="2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الأمواج</a:t>
            </a:r>
            <a:endParaRPr lang="en-US"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77314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658" y="1030182"/>
            <a:ext cx="8262689" cy="2862322"/>
          </a:xfrm>
          <a:prstGeom prst="rect">
            <a:avLst/>
          </a:prstGeom>
        </p:spPr>
        <p:txBody>
          <a:bodyPr wrap="square">
            <a:spAutoFit/>
          </a:bodyPr>
          <a:lstStyle/>
          <a:p>
            <a:pPr algn="just" rtl="1">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يقوم تيار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دفع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الشاطئ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Long shore Drift</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بنقل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الرواسب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بالتدريج </a:t>
            </a: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وتتوقف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حركة تيار الدفع </a:t>
            </a: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فى الحالات التاليه:</a:t>
            </a:r>
          </a:p>
          <a:p>
            <a:pPr marL="342900" indent="-342900" algn="just" rtl="1">
              <a:lnSpc>
                <a:spcPct val="150000"/>
              </a:lnSpc>
              <a:buFont typeface="Courier New" pitchFamily="49" charset="0"/>
              <a:buChar char="o"/>
            </a:pP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عند اصطدامه </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بلسان أرضي </a:t>
            </a:r>
            <a:r>
              <a:rPr lang="en-US"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Headlands</a:t>
            </a:r>
            <a:endPar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marL="342900" indent="-342900" algn="just" rtl="1">
              <a:lnSpc>
                <a:spcPct val="150000"/>
              </a:lnSpc>
              <a:buFont typeface="Courier New" pitchFamily="49" charset="0"/>
              <a:buChar char="o"/>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عند وصوله  إلي مياه الخليج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العميقة</a:t>
            </a:r>
          </a:p>
          <a:p>
            <a:pPr marL="342900" indent="-342900" algn="just" rtl="1">
              <a:lnSpc>
                <a:spcPct val="150000"/>
              </a:lnSpc>
              <a:buFont typeface="Courier New" pitchFamily="49" charset="0"/>
              <a:buChar char="o"/>
            </a:pPr>
            <a:r>
              <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عند اصطدامه </a:t>
            </a:r>
            <a:r>
              <a:rPr lang="ar-EG"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بحواجز ومعدات خشبية أو </a:t>
            </a:r>
            <a:r>
              <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خرسانية.</a:t>
            </a:r>
            <a:endPar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5" name="Rectangle 4"/>
          <p:cNvSpPr/>
          <p:nvPr/>
        </p:nvSpPr>
        <p:spPr>
          <a:xfrm>
            <a:off x="2915816" y="301486"/>
            <a:ext cx="2829621"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تيار دفع الشاطىء</a:t>
            </a:r>
            <a:endParaRPr lang="en-US" sz="3600" b="1" cap="none" spc="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6" name="Rectangle 5"/>
          <p:cNvSpPr/>
          <p:nvPr/>
        </p:nvSpPr>
        <p:spPr>
          <a:xfrm>
            <a:off x="384171" y="4653136"/>
            <a:ext cx="8334697" cy="1569660"/>
          </a:xfrm>
          <a:prstGeom prst="rect">
            <a:avLst/>
          </a:prstGeom>
        </p:spPr>
        <p:txBody>
          <a:bodyPr wrap="square">
            <a:spAutoFit/>
          </a:bodyPr>
          <a:lstStyle/>
          <a:p>
            <a:pPr marL="342900" indent="-342900" algn="just" rtl="1">
              <a:buFont typeface="Arial" pitchFamily="34" charset="0"/>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تعتبر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التيارات السفلي من عوامل النقل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البحري</a:t>
            </a:r>
          </a:p>
          <a:p>
            <a:pPr marL="342900" indent="-342900" algn="just" rtl="1">
              <a:buFont typeface="Arial" pitchFamily="34" charset="0"/>
              <a:buChar char="•"/>
            </a:pP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يعرف </a:t>
            </a: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التيار السفلي باسم تيار السحب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Undertow</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a:buFont typeface="Arial" pitchFamily="34" charset="0"/>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هو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تيار رجعي ينشأ نتيجة لاحتشاد مياه الأمواج فوق الشاطئ ثم ارتدادها سفلياً نحو البحر جارفاً معه الرواسب من منطقة الشاطئ إلي المياه العميقة.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Rectangle 6"/>
          <p:cNvSpPr/>
          <p:nvPr/>
        </p:nvSpPr>
        <p:spPr>
          <a:xfrm>
            <a:off x="3330316" y="3895405"/>
            <a:ext cx="2483372"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التيارات السفلى</a:t>
            </a:r>
            <a:endParaRPr lang="en-US" sz="3600" b="1" cap="none" spc="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035206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502688"/>
            <a:ext cx="8604622" cy="5078313"/>
          </a:xfrm>
          <a:prstGeom prst="rect">
            <a:avLst/>
          </a:prstGeom>
        </p:spPr>
        <p:txBody>
          <a:bodyPr wrap="square">
            <a:spAutoFit/>
          </a:bodyPr>
          <a:lstStyle/>
          <a:p>
            <a:pPr marL="342900" lvl="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الأمواج بأرساب المواد التي نحتتها من هوامش اليابس وترسبها في البحر أسفل مستوي تأثير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الأمواج</a:t>
            </a:r>
          </a:p>
          <a:p>
            <a:pPr marL="342900" lvl="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تقوم </a:t>
            </a:r>
            <a:r>
              <a:rPr lang="ar-EG"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مياه البحر بتصنيف حمولتها قبل الإرساب فمع الاتجاه من خط الساحل علي الشاطئ نحو البحر، توجد الجلاميد والحصى ثم الرمل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والطين</a:t>
            </a:r>
          </a:p>
          <a:p>
            <a:pPr marL="342900" lvl="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بصفة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عامة تختلفة طبيعة المواد في منطقة الساحل حسب طبيعة صخور الساحل، فقد تتكون رواسب بعض الشواطئ من رمال جيرية صدفية الأصل بيضاء اللون، مثل رمال شاطئ مريوط، أو قد تكون الرواسب الساحلية جلاميد وحصى وقطع من الصخور، أو قد تكون رواسب ناعمة من الرمال بأحجامها المختلفة أو من الرواسب التي تنقلها الأنهار من رمال ناعمة وطمي وصلصال.</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Rectangle 8"/>
          <p:cNvSpPr/>
          <p:nvPr/>
        </p:nvSpPr>
        <p:spPr>
          <a:xfrm>
            <a:off x="3260723" y="481724"/>
            <a:ext cx="2611612" cy="646331"/>
          </a:xfrm>
          <a:prstGeom prst="rect">
            <a:avLst/>
          </a:prstGeom>
        </p:spPr>
        <p:txBody>
          <a:bodyPr wrap="none">
            <a:spAutoFit/>
          </a:bodyPr>
          <a:lstStyle/>
          <a:p>
            <a:pPr lvl="0" algn="ctr" rtl="1" fontAlgn="base" hangingPunct="0"/>
            <a:r>
              <a:rPr lang="ar-EG" sz="36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عمليات الإرساب</a:t>
            </a:r>
          </a:p>
        </p:txBody>
      </p:sp>
    </p:spTree>
    <p:extLst>
      <p:ext uri="{BB962C8B-B14F-4D97-AF65-F5344CB8AC3E}">
        <p14:creationId xmlns:p14="http://schemas.microsoft.com/office/powerpoint/2010/main" val="3977314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1253"/>
            <a:ext cx="1019175" cy="66746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10" descr="C:\Documents and Settings\EMY\Desktop\شعار الجامعة ألوان.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4638" y="18318"/>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64592" y="728722"/>
            <a:ext cx="8424936" cy="5816977"/>
          </a:xfrm>
          <a:prstGeom prst="rect">
            <a:avLst/>
          </a:prstGeom>
        </p:spPr>
        <p:txBody>
          <a:bodyPr wrap="square">
            <a:spAutoFit/>
          </a:bodyPr>
          <a:lstStyle/>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المــد والجـــزر:</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ü"/>
            </a:pP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ذات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دور محدود في تشكيل </a:t>
            </a: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السواحل.</a:t>
            </a:r>
          </a:p>
          <a:p>
            <a:pPr marL="342900" indent="-342900" algn="just" rtl="1" fontAlgn="base" hangingPunct="0">
              <a:lnSpc>
                <a:spcPct val="150000"/>
              </a:lnSpc>
              <a:buFont typeface="Wingdings" pitchFamily="2" charset="2"/>
              <a:buChar char="ü"/>
            </a:pP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بدور مساعد مع حركة الأمواج والتيارات البحرية في نشأة ظاهرات </a:t>
            </a: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معينة.</a:t>
            </a:r>
          </a:p>
          <a:p>
            <a:pPr marL="342900" indent="-342900" algn="just" rtl="1" fontAlgn="base" hangingPunct="0">
              <a:lnSpc>
                <a:spcPct val="150000"/>
              </a:lnSpc>
              <a:buFont typeface="Wingdings" pitchFamily="2" charset="2"/>
              <a:buChar char="ü"/>
            </a:pP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تعتبر </a:t>
            </a: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ذات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تأثير </a:t>
            </a:r>
            <a:r>
              <a:rPr lang="ar-EG" sz="20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تحاتي قوى في الخلجان الضحلة الضيقة</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وفي مناطق </a:t>
            </a:r>
            <a:r>
              <a:rPr lang="ar-EG" sz="20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المصبات الخليجية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حين يعاونها تيار النهر السريع، حيث تقوم </a:t>
            </a: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باكتساح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كثير من </a:t>
            </a: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الرواسب.</a:t>
            </a:r>
            <a:endParaRPr lang="en-US"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التيــارات البحــرية:</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Ø"/>
            </a:pPr>
            <a:r>
              <a:rPr lang="ar-EG" sz="20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تقوم </a:t>
            </a:r>
            <a:r>
              <a:rPr lang="ar-EG" sz="2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بدور </a:t>
            </a:r>
            <a:r>
              <a:rPr lang="ar-EG" sz="20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محدود في تشكيل </a:t>
            </a:r>
            <a:r>
              <a:rPr lang="ar-EG" sz="2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السواحل</a:t>
            </a:r>
          </a:p>
          <a:p>
            <a:pPr marL="342900" indent="-342900" algn="just" rtl="1" fontAlgn="base" hangingPunct="0">
              <a:lnSpc>
                <a:spcPct val="150000"/>
              </a:lnSpc>
              <a:buFont typeface="Wingdings" pitchFamily="2" charset="2"/>
              <a:buChar char="Ø"/>
            </a:pP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تحمل المواد الناعمة التي تصادفها في طريقها بجوار الشاطئ، وتنقلها حتى يتم إرسابها في مناطق شاطئية </a:t>
            </a: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أخري</a:t>
            </a:r>
          </a:p>
          <a:p>
            <a:pPr marL="342900" indent="-342900" algn="just" rtl="1" fontAlgn="base" hangingPunct="0">
              <a:lnSpc>
                <a:spcPct val="150000"/>
              </a:lnSpc>
              <a:buFont typeface="Wingdings" pitchFamily="2" charset="2"/>
              <a:buChar char="Ø"/>
            </a:pPr>
            <a:r>
              <a:rPr lang="ar-EG" sz="2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تتمثل </a:t>
            </a:r>
            <a:r>
              <a:rPr lang="ar-EG" sz="20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أهمية هذا الدور في كشف أسفل الجروف </a:t>
            </a:r>
            <a:r>
              <a:rPr lang="ar-EG" sz="2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البحرية</a:t>
            </a:r>
          </a:p>
          <a:p>
            <a:pPr marL="342900" indent="-342900" algn="just" rtl="1" fontAlgn="base" hangingPunct="0">
              <a:lnSpc>
                <a:spcPct val="150000"/>
              </a:lnSpc>
              <a:buFont typeface="Wingdings" pitchFamily="2" charset="2"/>
              <a:buChar char="Ø"/>
            </a:pP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تستطيع التيارات البحرية الساحلية تحريك كثير من المواد الدقيقة بموازة الساحل أسفل مستوي الجزر.</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77314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1700" y="836712"/>
            <a:ext cx="8136904" cy="5170646"/>
          </a:xfrm>
          <a:prstGeom prst="rect">
            <a:avLst/>
          </a:prstGeom>
        </p:spPr>
        <p:txBody>
          <a:bodyPr wrap="square">
            <a:spAutoFit/>
          </a:bodyPr>
          <a:lstStyle/>
          <a:p>
            <a:pPr algn="ctr" rtl="1" fontAlgn="base" hangingPunct="0">
              <a:lnSpc>
                <a:spcPct val="150000"/>
              </a:lnSpc>
            </a:pP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التركيب الصخري</a:t>
            </a: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كلما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كانت صخور الساحل شديدة الصلابة وتكاد تخلو من الفواصل والشقوق كلما ضعف تأثير نحت الأمواج فيها، والعكس صحيح.</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إذا كان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اتجاه حركة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التيارات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يقوم بنقل المواد التي تتآكل من الجروف البحرية ساعد ذلك علي سرعة تآكل الساحل، والعكس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صحيح ، وخير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مثال علي ذلك ما تعاني منه الدلتا المصرية في الوقت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الحالي.</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كلما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زاد محتوى الصخور من الفواصل والشقوق والشروخ </a:t>
            </a: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وذادت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درجة نفاذية الصخر ساعد ذلك علي سرعة تشكيل السواحل.</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يقوم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التتابع الطباقي للجروف البحرية بدور هام في سرعة تشكيل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الساحل.</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3879902" y="218705"/>
            <a:ext cx="2212465" cy="646331"/>
          </a:xfrm>
          <a:prstGeom prst="rect">
            <a:avLst/>
          </a:prstGeom>
        </p:spPr>
        <p:txBody>
          <a:bodyPr wrap="none">
            <a:spAutoFit/>
          </a:bodyPr>
          <a:lstStyle/>
          <a:p>
            <a:pPr rtl="1"/>
            <a:r>
              <a:rPr lang="ar-EG" sz="3600" b="1" dirty="0" smtClean="0">
                <a:ln w="12700">
                  <a:solidFill>
                    <a:schemeClr val="tx2">
                      <a:satMod val="155000"/>
                    </a:schemeClr>
                  </a:solidFill>
                  <a:prstDash val="solid"/>
                </a:ln>
                <a:effectLst>
                  <a:outerShdw blurRad="41275" dist="20320" dir="1800000" algn="tl" rotWithShape="0">
                    <a:srgbClr val="000000">
                      <a:alpha val="40000"/>
                    </a:srgbClr>
                  </a:outerShdw>
                </a:effectLst>
              </a:rPr>
              <a:t>طبيعة </a:t>
            </a:r>
            <a:r>
              <a:rPr lang="ar-EG" sz="3600" b="1" dirty="0">
                <a:ln w="12700">
                  <a:solidFill>
                    <a:schemeClr val="tx2">
                      <a:satMod val="155000"/>
                    </a:schemeClr>
                  </a:solidFill>
                  <a:prstDash val="solid"/>
                </a:ln>
                <a:effectLst>
                  <a:outerShdw blurRad="41275" dist="20320" dir="1800000" algn="tl" rotWithShape="0">
                    <a:srgbClr val="000000">
                      <a:alpha val="40000"/>
                    </a:srgbClr>
                  </a:outerShdw>
                </a:effectLst>
              </a:rPr>
              <a:t>الساحل</a:t>
            </a:r>
            <a:endParaRPr lang="en-US" sz="36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77314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5775" y="1628800"/>
            <a:ext cx="8280920" cy="4524315"/>
          </a:xfrm>
          <a:prstGeom prst="rect">
            <a:avLst/>
          </a:prstGeom>
        </p:spPr>
        <p:txBody>
          <a:bodyPr wrap="square">
            <a:spAutoFit/>
          </a:bodyPr>
          <a:lstStyle/>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يتحكم </a:t>
            </a:r>
            <a:r>
              <a:rPr lang="ar-EG" sz="24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التركيب المعدني للصخور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تشكيل الساحل، ففي حالة إذا كانت الجروف البحرية تتكون من صخور جيرية، تتعرض لعمليات الإذابة تتراجع الجروف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سريعاً</a:t>
            </a: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تتأثر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الجروف التي يدخل في التركيب المعدني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لها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الفلسبار والهورنيلند والبازلت بعمليات التميؤ، مما يساعد علي سرعة تأكل الجروف البحرية وتراجعها.</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يتوقف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سرعة تشكيل الساحل وتراجعه علي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ارتفاع الجروف </a:t>
            </a: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الساحلية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حيث تتراجع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الجروف القليلة الارتفاع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بمعدلات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أسرع من الجروف الأكثر ارتفاعاً إذا ما تساوت طبيعة الجروف وتركيبها الصخري ومعدلات التعرية البحرية</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Rectangle 6"/>
          <p:cNvSpPr/>
          <p:nvPr/>
        </p:nvSpPr>
        <p:spPr>
          <a:xfrm>
            <a:off x="3333151" y="666390"/>
            <a:ext cx="2460931" cy="739754"/>
          </a:xfrm>
          <a:prstGeom prst="rect">
            <a:avLst/>
          </a:prstGeom>
        </p:spPr>
        <p:txBody>
          <a:bodyPr wrap="none">
            <a:spAutoFit/>
          </a:bodyPr>
          <a:lstStyle/>
          <a:p>
            <a:pPr algn="ctr" rtl="1" fontAlgn="base" hangingPunct="0">
              <a:lnSpc>
                <a:spcPct val="150000"/>
              </a:lnSpc>
            </a:pPr>
            <a:r>
              <a:rPr lang="ar-EG" sz="3200" b="1" dirty="0">
                <a:ln w="12700">
                  <a:solidFill>
                    <a:schemeClr val="tx2">
                      <a:satMod val="155000"/>
                    </a:schemeClr>
                  </a:solidFill>
                  <a:prstDash val="solid"/>
                </a:ln>
                <a:effectLst>
                  <a:outerShdw blurRad="41275" dist="20320" dir="1800000" algn="tl" rotWithShape="0">
                    <a:srgbClr val="000000">
                      <a:alpha val="40000"/>
                    </a:srgbClr>
                  </a:outerShdw>
                </a:effectLst>
              </a:rPr>
              <a:t>التركيب الصخري</a:t>
            </a:r>
          </a:p>
        </p:txBody>
      </p:sp>
    </p:spTree>
    <p:extLst>
      <p:ext uri="{BB962C8B-B14F-4D97-AF65-F5344CB8AC3E}">
        <p14:creationId xmlns:p14="http://schemas.microsoft.com/office/powerpoint/2010/main" val="3977314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79912" y="1556792"/>
            <a:ext cx="4968552" cy="5078313"/>
          </a:xfrm>
          <a:prstGeom prst="rect">
            <a:avLst/>
          </a:prstGeom>
        </p:spPr>
        <p:txBody>
          <a:bodyPr wrap="square">
            <a:spAutoFit/>
          </a:bodyPr>
          <a:lstStyle/>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يؤثر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توجيه الساحل علي سرعة تآكله، ففي حالة السواحل التي تتكون من رؤوس بحرية تتعرض لهجوم الأمواج، تتآكل الرؤوس البحرية ويساعد ذلك علي استقامة خط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الساحل.</a:t>
            </a: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في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حالة إذا كان اتجاه الساحل لا يواجهه الأمواج مباشرة، فإن التكسير يجعل الأمواج تنحرف وتصل إلي الشاطئ أقل ميلاً منها، وهي بعيدة عنه في عرض البحر.</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5" name="Rectangle 4"/>
          <p:cNvSpPr/>
          <p:nvPr/>
        </p:nvSpPr>
        <p:spPr>
          <a:xfrm>
            <a:off x="2756739" y="519063"/>
            <a:ext cx="3284875"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توجيه الساحل</a:t>
            </a:r>
            <a:endParaRPr lang="en-US" sz="54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6" name="Picture 5" descr="32"/>
          <p:cNvPicPr/>
          <p:nvPr/>
        </p:nvPicPr>
        <p:blipFill>
          <a:blip r:embed="rId2">
            <a:extLst>
              <a:ext uri="{28A0092B-C50C-407E-A947-70E740481C1C}">
                <a14:useLocalDpi xmlns:a14="http://schemas.microsoft.com/office/drawing/2010/main" val="0"/>
              </a:ext>
            </a:extLst>
          </a:blip>
          <a:srcRect/>
          <a:stretch>
            <a:fillRect/>
          </a:stretch>
        </p:blipFill>
        <p:spPr bwMode="auto">
          <a:xfrm>
            <a:off x="524960" y="1916832"/>
            <a:ext cx="2591172" cy="3816424"/>
          </a:xfrm>
          <a:prstGeom prst="rect">
            <a:avLst/>
          </a:prstGeom>
          <a:noFill/>
          <a:ln>
            <a:noFill/>
          </a:ln>
        </p:spPr>
      </p:pic>
    </p:spTree>
    <p:extLst>
      <p:ext uri="{BB962C8B-B14F-4D97-AF65-F5344CB8AC3E}">
        <p14:creationId xmlns:p14="http://schemas.microsoft.com/office/powerpoint/2010/main" val="2945252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000125"/>
            <a:ext cx="8568952" cy="5078313"/>
          </a:xfrm>
          <a:prstGeom prst="rect">
            <a:avLst/>
          </a:prstGeom>
        </p:spPr>
        <p:txBody>
          <a:bodyPr wrap="square">
            <a:spAutoFit/>
          </a:bodyPr>
          <a:lstStyle/>
          <a:p>
            <a:pPr algn="just" rtl="1" fontAlgn="base" hangingPunct="0">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يعرف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التغير في مستوي سطح البحر بالذبذبات الإيوستاتية </a:t>
            </a:r>
            <a:r>
              <a:rPr lang="en-US" sz="2400"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Eustatic</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عند حدوثه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بسبب التغيرات المناخية التي حدثت أثناء العصر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الجليدي</a:t>
            </a:r>
          </a:p>
          <a:p>
            <a:pPr algn="just" rtl="1" fontAlgn="base" hangingPunct="0">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يعرف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بالتغيرات الإيزوستاتية </a:t>
            </a:r>
            <a:r>
              <a:rPr lang="en-US" sz="2400" b="1"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Esostatic</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إذا حدث نتيجة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لتأثر جهات معينة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بهبوط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انكساري أو انخفاض أو ارتفاع في اليابس أو قاع البحر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fontAlgn="base" hangingPunct="0">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التغير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منسوب سطح البحر لم يقتصر علي العصور الجيولوجية ولكن امتد أيضاً إلي العصور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التاريخية الإدلة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علي ذلك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وجود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بقايا مراكز الاستقرار في العصور الحجرية والمخلفات اليونانية والرومانية غارقة تحت منسوب المياه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فى الساحل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الشمالي للدلتا.</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يدل  وجود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شواطئ مرتفعة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Raised Beaches</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علي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حدوث ارتفاع في منطقة الساحل أو هبوط في منسوب البحر.</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Rectangle 5"/>
          <p:cNvSpPr/>
          <p:nvPr/>
        </p:nvSpPr>
        <p:spPr>
          <a:xfrm>
            <a:off x="2802773" y="332656"/>
            <a:ext cx="3610284" cy="658835"/>
          </a:xfrm>
          <a:prstGeom prst="rect">
            <a:avLst/>
          </a:prstGeom>
        </p:spPr>
        <p:txBody>
          <a:bodyPr wrap="none">
            <a:spAutoFit/>
          </a:bodyPr>
          <a:lstStyle/>
          <a:p>
            <a:pPr algn="just" rtl="1" fontAlgn="base" hangingPunct="0">
              <a:lnSpc>
                <a:spcPct val="150000"/>
              </a:lnSpc>
            </a:pPr>
            <a:r>
              <a:rPr lang="ar-EG"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التغير في مستوي سطح البحر</a:t>
            </a:r>
          </a:p>
        </p:txBody>
      </p:sp>
    </p:spTree>
    <p:extLst>
      <p:ext uri="{BB962C8B-B14F-4D97-AF65-F5344CB8AC3E}">
        <p14:creationId xmlns:p14="http://schemas.microsoft.com/office/powerpoint/2010/main" val="3977314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1831" y="2967335"/>
            <a:ext cx="6420348"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نشكركم على حسن الاستماع</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77314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5419" y="1484784"/>
            <a:ext cx="8334697" cy="4154984"/>
          </a:xfrm>
          <a:prstGeom prst="rect">
            <a:avLst/>
          </a:prstGeom>
        </p:spPr>
        <p:txBody>
          <a:bodyPr wrap="square">
            <a:spAutoFit/>
          </a:bodyPr>
          <a:lstStyle/>
          <a:p>
            <a:pPr marL="342900" indent="-342900" algn="just" rtl="1">
              <a:buFont typeface="Courier New" pitchFamily="49" charset="0"/>
              <a:buChar char="o"/>
            </a:pP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الساحل </a:t>
            </a:r>
            <a:r>
              <a:rPr lang="en-US"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Coast</a:t>
            </a: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a:t>
            </a:r>
          </a:p>
          <a:p>
            <a:pPr algn="just" rtl="1"/>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هو المنطقة من اليابس المطلة علي بحر أو محيط وهي بطبيعة الحال تتباين في اتساعها وملامحها تبعاً لظروف نشأتها وخصائصها الجيومورفولوجية.</a:t>
            </a:r>
            <a:endParaRPr lang="en-US"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EG"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الشاطئ </a:t>
            </a:r>
            <a:r>
              <a:rPr lang="en-US"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Shore</a:t>
            </a:r>
            <a:r>
              <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a:t>
            </a:r>
          </a:p>
          <a:p>
            <a:pPr algn="just" rtl="1"/>
            <a:r>
              <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هو </a:t>
            </a:r>
            <a:r>
              <a:rPr lang="ar-EG"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المنطقة السهلية المحصورة بين حضيص أقرب جرف للساحل وسيف البحر، وينقسم الشاطئ إلي وحدات لكل وحدة موضعها وحدودها الواضحة، ويضم الشاطئ الوحدات التالية:</a:t>
            </a:r>
            <a:endPar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الشاطىء الخلفى</a:t>
            </a:r>
          </a:p>
          <a:p>
            <a:pPr marL="342900" indent="-342900" algn="just" rtl="1">
              <a:buFont typeface="Courier New" pitchFamily="49" charset="0"/>
              <a:buChar char="o"/>
            </a:pP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الشاطىء الأمامى</a:t>
            </a:r>
          </a:p>
          <a:p>
            <a:pPr marL="342900" indent="-342900" algn="just" rtl="1">
              <a:buFont typeface="Courier New" pitchFamily="49" charset="0"/>
              <a:buChar char="o"/>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الشاطىء القريب</a:t>
            </a:r>
          </a:p>
          <a:p>
            <a:pPr marL="342900" indent="-342900" algn="just" rtl="1">
              <a:buFont typeface="Courier New" pitchFamily="49" charset="0"/>
              <a:buChar char="o"/>
            </a:pP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الشاطىء البعيد أو الخارجى</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6" name="Rectangle 5"/>
          <p:cNvSpPr/>
          <p:nvPr/>
        </p:nvSpPr>
        <p:spPr>
          <a:xfrm>
            <a:off x="3553747" y="390536"/>
            <a:ext cx="2198038"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تعريفات هامه</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27397361"/>
      </p:ext>
    </p:extLst>
  </p:cSld>
  <p:clrMapOvr>
    <a:masterClrMapping/>
  </p:clrMapOvr>
  <mc:AlternateContent xmlns:mc="http://schemas.openxmlformats.org/markup-compatibility/2006" xmlns:p14="http://schemas.microsoft.com/office/powerpoint/2010/main">
    <mc:Choice Requires="p14">
      <p:transition spd="slow" p14:dur="2000" advTm="118455"/>
    </mc:Choice>
    <mc:Fallback xmlns="">
      <p:transition spd="slow" advTm="11845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64285" y="2950574"/>
            <a:ext cx="4572000" cy="3416320"/>
          </a:xfrm>
          <a:prstGeom prst="rect">
            <a:avLst/>
          </a:prstGeom>
        </p:spPr>
        <p:txBody>
          <a:bodyPr>
            <a:spAutoFit/>
          </a:bodyPr>
          <a:lstStyle/>
          <a:p>
            <a:pPr marL="342900" indent="-342900" algn="just" rtl="1">
              <a:buFont typeface="Courier New" pitchFamily="49" charset="0"/>
              <a:buChar char="o"/>
            </a:pPr>
            <a:r>
              <a:rPr lang="en-US" dirty="0">
                <a:solidFill>
                  <a:srgbClr val="00B0F0"/>
                </a:solidFill>
              </a:rPr>
              <a:t> </a:t>
            </a:r>
            <a:r>
              <a:rPr lang="ar-EG"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الشاطئ الأمامي </a:t>
            </a:r>
            <a:r>
              <a:rPr lang="en-US"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Fore </a:t>
            </a:r>
            <a:r>
              <a:rPr lang="en-US"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shore</a:t>
            </a:r>
            <a:r>
              <a:rPr lang="ar-EG"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EG"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p>
          <a:p>
            <a:pPr algn="just" rtl="1"/>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هو </a:t>
            </a: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النطاق من الشاطئ الذي يلي الشاطئ الخلفي باتجاه البحر وينحصر بين علامتي المد والجزر، وكلتا العلامتين تحددان خط الشاطئ </a:t>
            </a: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Shore line</a:t>
            </a: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في تحركه اليومي أو النصف يومي علي طول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الشاطئ.</a:t>
            </a:r>
          </a:p>
          <a:p>
            <a:pPr algn="just" rtl="1"/>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يتميز </a:t>
            </a: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هذا النطاق بظهور العديد من الأشكال الأرضية.</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Rectangle 5"/>
          <p:cNvSpPr/>
          <p:nvPr/>
        </p:nvSpPr>
        <p:spPr>
          <a:xfrm>
            <a:off x="395536" y="980728"/>
            <a:ext cx="8140749" cy="1569660"/>
          </a:xfrm>
          <a:prstGeom prst="rect">
            <a:avLst/>
          </a:prstGeom>
        </p:spPr>
        <p:txBody>
          <a:bodyPr wrap="square">
            <a:spAutoFit/>
          </a:bodyPr>
          <a:lstStyle/>
          <a:p>
            <a:pPr marL="342900" indent="-342900" algn="just" rtl="1">
              <a:buFont typeface="Courier New" pitchFamily="49" charset="0"/>
              <a:buChar char="o"/>
            </a:pP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الشاطئ الخلفي </a:t>
            </a: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Back </a:t>
            </a:r>
            <a:r>
              <a:rPr lang="en-US"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Shore</a:t>
            </a: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هو النطاق المحصور بين خط الساحل </a:t>
            </a:r>
            <a:r>
              <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Coast line</a:t>
            </a:r>
            <a:r>
              <a:rPr lang="ar-EG"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 وخط يمتد عند أقصي حد </a:t>
            </a:r>
            <a:r>
              <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تصل  </a:t>
            </a:r>
            <a:r>
              <a:rPr lang="ar-EG"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إليه الأمواج وتظهر هنا أشكال </a:t>
            </a:r>
            <a:r>
              <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جيومورفولوجية </a:t>
            </a:r>
            <a:r>
              <a:rPr lang="ar-EG"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أهمها ما يرتبط </a:t>
            </a:r>
            <a:r>
              <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بعمليات </a:t>
            </a:r>
            <a:r>
              <a:rPr lang="ar-EG"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ترسيب الرمال من كثبان ونباك وحافات </a:t>
            </a:r>
            <a:r>
              <a:rPr lang="ar-EG" sz="2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رملية </a:t>
            </a:r>
            <a:r>
              <a:rPr lang="ar-EG"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وغيرها.</a:t>
            </a:r>
            <a:endPar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77314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030619"/>
            <a:ext cx="8424936" cy="5078313"/>
          </a:xfrm>
          <a:prstGeom prst="rect">
            <a:avLst/>
          </a:prstGeom>
        </p:spPr>
        <p:txBody>
          <a:bodyPr wrap="square">
            <a:spAutoFit/>
          </a:bodyPr>
          <a:lstStyle/>
          <a:p>
            <a:pPr marL="342900" indent="-342900" algn="just" rtl="1">
              <a:lnSpc>
                <a:spcPct val="150000"/>
              </a:lnSpc>
              <a:buFont typeface="Courier New" pitchFamily="49" charset="0"/>
              <a:buChar char="o"/>
            </a:pPr>
            <a:r>
              <a:rPr lang="ar-EG" sz="2400" b="1" u="sng"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الشاطئ القريب </a:t>
            </a:r>
            <a:r>
              <a:rPr lang="en-US" sz="2400" b="1" u="sng"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Near </a:t>
            </a:r>
            <a:r>
              <a:rPr lang="en-US" sz="2400" b="1" u="sng"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shore</a:t>
            </a:r>
            <a:r>
              <a:rPr lang="ar-EG" sz="2400" b="1" u="sng"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a:t>
            </a:r>
          </a:p>
          <a:p>
            <a:pPr algn="just" rtl="1">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هو نطاق من الشاطئ مغمور بشكل دائم بمياه البحر فيما بعد خط الشاطئ، ويتميز بضحولته، ويمثل موضعاً لكل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العمليات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المائية التي تقوم بها الأمواج والتيارات الشاطئية بأنواعها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المختلفة.</a:t>
            </a:r>
          </a:p>
          <a:p>
            <a:pPr algn="just" rtl="1">
              <a:lnSpc>
                <a:spcPct val="150000"/>
              </a:lnSpc>
            </a:pPr>
            <a:r>
              <a:rPr lang="ar-EG" sz="2400" b="1" dirty="0" smtClean="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rPr>
              <a:t>هو </a:t>
            </a:r>
            <a:r>
              <a:rPr lang="ar-EG" sz="2400" b="1" dirty="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rPr>
              <a:t>نطاق مساحي غير ثابت يرتبط في امتداده بالعمليات أكثر من ارتباطه بالظاهرات الجيومورفولوجية.</a:t>
            </a:r>
            <a:endParaRPr lang="en-US" sz="2400" b="1" dirty="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endParaRPr>
          </a:p>
          <a:p>
            <a:pPr marL="342900" indent="-342900" algn="just" rtl="1">
              <a:lnSpc>
                <a:spcPct val="150000"/>
              </a:lnSpc>
              <a:buFont typeface="Courier New" pitchFamily="49" charset="0"/>
              <a:buChar char="o"/>
            </a:pP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الشاطئ الخارجي </a:t>
            </a: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Off </a:t>
            </a:r>
            <a:r>
              <a:rPr lang="en-US"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shore</a:t>
            </a: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يعرف بالشاطئ البعيد وهو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النطاق</a:t>
            </a:r>
          </a:p>
          <a:p>
            <a:pPr algn="just" rtl="1">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المظاهر للشاطئ القريب تجاه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البحر.</a:t>
            </a:r>
            <a:endParaRPr lang="en-US" sz="2400" dirty="0"/>
          </a:p>
        </p:txBody>
      </p:sp>
    </p:spTree>
    <p:extLst>
      <p:ext uri="{BB962C8B-B14F-4D97-AF65-F5344CB8AC3E}">
        <p14:creationId xmlns:p14="http://schemas.microsoft.com/office/powerpoint/2010/main" val="118674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33617353"/>
              </p:ext>
            </p:extLst>
          </p:nvPr>
        </p:nvGraphicFramePr>
        <p:xfrm>
          <a:off x="499095" y="2132856"/>
          <a:ext cx="811867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103218" y="538460"/>
            <a:ext cx="4937570"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عوامل تشكيل الساحل</a:t>
            </a:r>
            <a:endParaRPr lang="en-US" sz="54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698728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5775" y="1412776"/>
            <a:ext cx="8190681" cy="5078313"/>
          </a:xfrm>
          <a:prstGeom prst="rect">
            <a:avLst/>
          </a:prstGeom>
        </p:spPr>
        <p:txBody>
          <a:bodyPr wrap="square">
            <a:spAutoFit/>
          </a:bodyPr>
          <a:lstStyle/>
          <a:p>
            <a:pPr algn="just" rtl="1">
              <a:lnSpc>
                <a:spcPct val="150000"/>
              </a:lnSpc>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الأمــواج:</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q"/>
            </a:pP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تنشأ الأمواج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من </a:t>
            </a: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هبوب الرياح، وحينما تصل الأمواج إلي مياه ضحلة يشتد انحدار قممها وتتجعد ثم تتكسر </a:t>
            </a: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Breakers</a:t>
            </a: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فتندفع كتل المياه نحو الشاطئ، ثم ترتد ثانية نحو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البحر.</a:t>
            </a:r>
          </a:p>
          <a:p>
            <a:pPr marL="342900" indent="-342900" algn="just" rtl="1">
              <a:lnSpc>
                <a:spcPct val="150000"/>
              </a:lnSpc>
              <a:buFont typeface="Wingdings" pitchFamily="2" charset="2"/>
              <a:buChar char="q"/>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يقابل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اندفاع المياه علي الشاطئ حركة للمياه مضادة في هيئة تيار رجعي نحو البحر.</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q"/>
            </a:pP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وتقوم الأمواج بتشكيل السواحل من خلال عمليتي النحت والإرساب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p>
          <a:p>
            <a:pPr marL="342900" indent="-342900" algn="just" rtl="1">
              <a:lnSpc>
                <a:spcPct val="150000"/>
              </a:lnSpc>
              <a:buFont typeface="Wingdings" pitchFamily="2" charset="2"/>
              <a:buChar char="q"/>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لأمواج العواصف أهمية خاصة في تشكيل السواحل</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حيث يعادل تأثيرها في يوم واحد ما تقوم به الأمواج العادية في عدة أسابيع</a:t>
            </a:r>
            <a:r>
              <a:rPr lang="ar-EG" dirty="0"/>
              <a:t>.</a:t>
            </a:r>
            <a:endParaRPr lang="en-US" dirty="0"/>
          </a:p>
        </p:txBody>
      </p:sp>
      <p:sp>
        <p:nvSpPr>
          <p:cNvPr id="6" name="Rectangle 5"/>
          <p:cNvSpPr/>
          <p:nvPr/>
        </p:nvSpPr>
        <p:spPr>
          <a:xfrm>
            <a:off x="2965129" y="519063"/>
            <a:ext cx="2868093" cy="707886"/>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حركة مياه البحر</a:t>
            </a:r>
            <a:endParaRPr lang="en-US" sz="4000" b="1" cap="none" spc="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77314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270084"/>
            <a:ext cx="8640960" cy="5078313"/>
          </a:xfrm>
          <a:prstGeom prst="rect">
            <a:avLst/>
          </a:prstGeom>
        </p:spPr>
        <p:txBody>
          <a:bodyPr wrap="square">
            <a:spAutoFit/>
          </a:bodyPr>
          <a:lstStyle/>
          <a:p>
            <a:pPr marL="342900" lvl="0" indent="-342900" algn="just" rtl="1" fontAlgn="base">
              <a:lnSpc>
                <a:spcPct val="150000"/>
              </a:lnSpc>
              <a:buFont typeface="Wingdings" pitchFamily="2" charset="2"/>
              <a:buChar char="q"/>
            </a:pPr>
            <a:r>
              <a:rPr lang="ar-EG" sz="2400" b="1" u="sng"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أمواج الهدم </a:t>
            </a:r>
            <a:r>
              <a:rPr lang="en-US" sz="2400" b="1" u="sng"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Destructive Wave</a:t>
            </a:r>
            <a:r>
              <a:rPr lang="ar-EG" sz="2400" b="1" u="sng"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endParaRPr>
          </a:p>
          <a:p>
            <a:pPr algn="just" rtl="1">
              <a:lnSpc>
                <a:spcPct val="150000"/>
              </a:lnSpc>
            </a:pP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هي الأمواج التي تتلاحق بمعدل يتراوح بين 12 : 14 موجة في الدقيقة </a:t>
            </a: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الواحدة</a:t>
            </a:r>
          </a:p>
          <a:p>
            <a:pPr algn="just" rtl="1">
              <a:lnSpc>
                <a:spcPct val="150000"/>
              </a:lnSpc>
            </a:pP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نظراً </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لتزاحمها ترتفع قممها وتتساقط كتل المياه من فوقها علي طول جبهتها ثم تغوص فجأة ومع ارتدادها السريع نحو البحر </a:t>
            </a:r>
            <a:r>
              <a:rPr lang="ar-EG" sz="24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تنحت أرض الشاطئ وتنقل معها كل ما تم نحته</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q"/>
            </a:pPr>
            <a:r>
              <a:rPr lang="ar-EG" sz="2400" b="1" u="sng"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أمواج البناء</a:t>
            </a:r>
            <a:r>
              <a:rPr lang="en-US" sz="2400" b="1" u="sng"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 Wave Constructive </a:t>
            </a:r>
            <a:r>
              <a:rPr lang="ar-EG" sz="2400" b="1" u="sng"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a:p>
            <a:pPr algn="just" rtl="1">
              <a:lnSpc>
                <a:spcPct val="150000"/>
              </a:lnSpc>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هي أمواج متوسطة القوة تتراوح بين 6: 8 موجة فى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الدقيقة.</a:t>
            </a:r>
          </a:p>
          <a:p>
            <a:pPr algn="just" rtl="1">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تتسم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هذه الأمواج بأن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قوتها الدافعة نحو الساحل تزيد عن قوة السحب والأرتداد نحو البحر</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ولهذا فإن مقدار ما تنقله من رواسب نحو الساحل يزيد عن  مقدار ما تعود به نحو البحر.</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2940783" y="519063"/>
            <a:ext cx="3262432"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تصنيف عمل الأمواج</a:t>
            </a:r>
            <a:endParaRPr lang="en-US" sz="3600" b="1" cap="none" spc="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77314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696" y="656692"/>
            <a:ext cx="5123518" cy="461665"/>
          </a:xfrm>
          <a:prstGeom prst="rect">
            <a:avLst/>
          </a:prstGeom>
        </p:spPr>
        <p:txBody>
          <a:bodyPr wrap="none">
            <a:spAutoFit/>
          </a:bodyPr>
          <a:lstStyle/>
          <a:p>
            <a:r>
              <a:rPr lang="ar-EG"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العمليات الجيومورفولوجية التي تمارسها </a:t>
            </a:r>
            <a:r>
              <a:rPr lang="ar-EG" sz="2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الأمواج</a:t>
            </a:r>
            <a:endParaRPr lang="en-US"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5" name="Rectangle 4"/>
          <p:cNvSpPr/>
          <p:nvPr/>
        </p:nvSpPr>
        <p:spPr>
          <a:xfrm>
            <a:off x="395535" y="1340768"/>
            <a:ext cx="8352928" cy="4524315"/>
          </a:xfrm>
          <a:prstGeom prst="rect">
            <a:avLst/>
          </a:prstGeom>
        </p:spPr>
        <p:txBody>
          <a:bodyPr wrap="square">
            <a:spAutoFit/>
          </a:bodyPr>
          <a:lstStyle/>
          <a:p>
            <a:pPr lvl="0" algn="just" rtl="1" fontAlgn="base">
              <a:lnSpc>
                <a:spcPct val="150000"/>
              </a:lnSpc>
            </a:pPr>
            <a:r>
              <a:rPr lang="ar-EG"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عمليات النحت </a:t>
            </a:r>
            <a:r>
              <a:rPr lang="en-US"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Erosion</a:t>
            </a:r>
            <a:r>
              <a:rPr lang="ar-EG"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algn="just" rtl="1">
              <a:lnSpc>
                <a:spcPct val="150000"/>
              </a:lnSpc>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الأمواج بدورها في نحت السواحل من خلال عدة عمليات نذكر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منها:</a:t>
            </a:r>
          </a:p>
          <a:p>
            <a:pPr marL="457200" indent="-457200" algn="just" rtl="1">
              <a:lnSpc>
                <a:spcPct val="150000"/>
              </a:lnSpc>
              <a:buAutoNum type="arabicPeriod"/>
            </a:pPr>
            <a:r>
              <a:rPr lang="ar-EG" sz="2400" b="1" u="sng"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النحت </a:t>
            </a:r>
            <a:r>
              <a:rPr lang="ar-EG" sz="2400" b="1" u="sng"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الهيدروليكي </a:t>
            </a:r>
            <a:r>
              <a:rPr lang="en-US" sz="2400" b="1" u="sng"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Hydraulic </a:t>
            </a:r>
            <a:r>
              <a:rPr lang="en-US" sz="2400" b="1" u="sng"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Action</a:t>
            </a:r>
            <a:r>
              <a:rPr lang="ar-EG" sz="2400" b="1" u="sng"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a:t>
            </a:r>
          </a:p>
          <a:p>
            <a:pPr algn="just" rtl="1">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يتم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خلال التأثير المباشر لكتل المياه علي تحطيم صخور الساحل عند الاصطدام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بها</a:t>
            </a:r>
          </a:p>
          <a:p>
            <a:pPr algn="just" rtl="1">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ينشأ عن اصطدام المياه بشدة بصخور الساحل والجروف البحرية وخاصة التي تكثر فيه الشقوق والفواصل وانضغاط الهواء الموجود بداخلها ومع توالي هذه العملية تتسع الشقوق والفواصل ومن ثم تنكسر الصخور وتنجرف مع حركة الأمواج</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77314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58544" y="1484784"/>
            <a:ext cx="3203554" cy="4659289"/>
          </a:xfrm>
          <a:prstGeom prst="rect">
            <a:avLst/>
          </a:prstGeom>
        </p:spPr>
        <p:txBody>
          <a:bodyPr wrap="square">
            <a:spAutoFit/>
          </a:bodyPr>
          <a:lstStyle/>
          <a:p>
            <a:pPr algn="just" rtl="1">
              <a:lnSpc>
                <a:spcPct val="150000"/>
              </a:lnSpc>
            </a:pPr>
            <a:r>
              <a:rPr lang="ar-EG" sz="2000"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2. قوة </a:t>
            </a:r>
            <a:r>
              <a:rPr lang="ar-EG" sz="20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الفعل التحاتي للأمواج </a:t>
            </a:r>
            <a:r>
              <a:rPr lang="en-US" sz="20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Corrosive</a:t>
            </a:r>
            <a:r>
              <a:rPr lang="ar-EG" sz="20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ar-EG" sz="20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وتنشأ عن اصطدام الأمواج بما تحمله من رواسب بالجزء السفلي من الجروف البحرية، ومع تكرار اصطدام الأمواج تتآكل الأجزاء السفلي من الجروف البحرية </a:t>
            </a:r>
            <a:r>
              <a:rPr lang="ar-EG" sz="20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بفعل التقويض السفلي </a:t>
            </a:r>
            <a:r>
              <a:rPr lang="en-US" sz="20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Undermining</a:t>
            </a:r>
            <a:r>
              <a:rPr lang="ar-EG" sz="20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 وقد تتساقط الأجزاء العليا من الجروف البحرية في مرحلة الشيخوخة</a:t>
            </a:r>
            <a:r>
              <a:rPr lang="ar-EG" sz="2000"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a:t>
            </a:r>
            <a:endParaRPr lang="en-US" sz="20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p:txBody>
      </p:sp>
      <p:sp>
        <p:nvSpPr>
          <p:cNvPr id="5" name="Rectangle 4"/>
          <p:cNvSpPr/>
          <p:nvPr/>
        </p:nvSpPr>
        <p:spPr>
          <a:xfrm>
            <a:off x="1835696" y="656692"/>
            <a:ext cx="5123518" cy="461665"/>
          </a:xfrm>
          <a:prstGeom prst="rect">
            <a:avLst/>
          </a:prstGeom>
        </p:spPr>
        <p:txBody>
          <a:bodyPr wrap="none">
            <a:spAutoFit/>
          </a:bodyPr>
          <a:lstStyle/>
          <a:p>
            <a:r>
              <a:rPr lang="ar-EG"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العمليات الجيومورفولوجية التي تمارسها </a:t>
            </a:r>
            <a:r>
              <a:rPr lang="ar-EG" sz="2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الأمواج</a:t>
            </a:r>
            <a:endParaRPr lang="en-US"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8" name="Rectangle 7"/>
          <p:cNvSpPr/>
          <p:nvPr/>
        </p:nvSpPr>
        <p:spPr>
          <a:xfrm>
            <a:off x="467544" y="1235999"/>
            <a:ext cx="4619823" cy="2400657"/>
          </a:xfrm>
          <a:prstGeom prst="rect">
            <a:avLst/>
          </a:prstGeom>
        </p:spPr>
        <p:txBody>
          <a:bodyPr wrap="square">
            <a:spAutoFit/>
          </a:bodyPr>
          <a:lstStyle/>
          <a:p>
            <a:pPr algn="just" rtl="1">
              <a:lnSpc>
                <a:spcPct val="150000"/>
              </a:lnSpc>
            </a:pP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3.ينشأ عن حركة الأمواج بما تحمله من رواسب واصطدامها بالجروف الساحلية وارتدادها مرة أخري نحو البحر </a:t>
            </a:r>
            <a:r>
              <a:rPr lang="ar-EG" sz="20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احتكاك </a:t>
            </a:r>
            <a:r>
              <a:rPr lang="en-US" sz="20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Attrition</a:t>
            </a:r>
            <a:r>
              <a:rPr lang="ar-EG" sz="20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المفتتات </a:t>
            </a: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بعضها بالبعض الآخر، وينتج عن ذلك تآكل مكونات وأطراف المفتتات الصخرية</a:t>
            </a: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Rectangle 8"/>
          <p:cNvSpPr/>
          <p:nvPr/>
        </p:nvSpPr>
        <p:spPr>
          <a:xfrm>
            <a:off x="251520" y="3814428"/>
            <a:ext cx="4572000" cy="1889300"/>
          </a:xfrm>
          <a:prstGeom prst="rect">
            <a:avLst/>
          </a:prstGeom>
        </p:spPr>
        <p:txBody>
          <a:bodyPr>
            <a:spAutoFit/>
          </a:bodyPr>
          <a:lstStyle/>
          <a:p>
            <a:pPr algn="just" rtl="1">
              <a:lnSpc>
                <a:spcPct val="150000"/>
              </a:lnSpc>
            </a:pPr>
            <a:r>
              <a:rPr lang="ar-EG" sz="20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4.ينتج عن اصطدام الأمواج بالجروف البحرية وخاصة إذا كانت من صخور الحجر الجيري، </a:t>
            </a:r>
            <a:r>
              <a:rPr lang="ar-EG" sz="20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تكوين ظاهرات جيوموروفولوجية ناتجة عن حدوث عمليات الإذابة </a:t>
            </a:r>
            <a:r>
              <a:rPr lang="en-US" sz="20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Solution</a:t>
            </a:r>
            <a:r>
              <a:rPr lang="ar-EG" sz="20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 مثل الكهوف البحرية.</a:t>
            </a:r>
            <a:endParaRPr lang="en-US" sz="20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7821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TotalTime>
  <Words>1361</Words>
  <Application>Microsoft Office PowerPoint</Application>
  <PresentationFormat>On-screen Show (4:3)</PresentationFormat>
  <Paragraphs>103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50</cp:revision>
  <dcterms:created xsi:type="dcterms:W3CDTF">2020-03-20T08:18:07Z</dcterms:created>
  <dcterms:modified xsi:type="dcterms:W3CDTF">2020-03-22T05:21:35Z</dcterms:modified>
</cp:coreProperties>
</file>